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9" d="100"/>
          <a:sy n="89" d="100"/>
        </p:scale>
        <p:origin x="432"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p>
            <a:fld id="{8C1CF33D-419F-4B00-8AD6-EEBF2DD80563}" type="datetimeFigureOut">
              <a:rPr lang="en-IN" smtClean="0"/>
              <a:t>29-04-2023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045873D-C09C-459D-A6EC-185AC0E8143A}" type="slidenum">
              <a:rPr lang="en-IN" smtClean="0"/>
              <a:t>‹#›</a:t>
            </a:fld>
            <a:endParaRPr lang="en-IN"/>
          </a:p>
        </p:txBody>
      </p:sp>
    </p:spTree>
    <p:extLst>
      <p:ext uri="{BB962C8B-B14F-4D97-AF65-F5344CB8AC3E}">
        <p14:creationId xmlns:p14="http://schemas.microsoft.com/office/powerpoint/2010/main" val="27709119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8C1CF33D-419F-4B00-8AD6-EEBF2DD80563}" type="datetimeFigureOut">
              <a:rPr lang="en-IN" smtClean="0"/>
              <a:t>29-04-2023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045873D-C09C-459D-A6EC-185AC0E8143A}" type="slidenum">
              <a:rPr lang="en-IN" smtClean="0"/>
              <a:t>‹#›</a:t>
            </a:fld>
            <a:endParaRPr lang="en-IN"/>
          </a:p>
        </p:txBody>
      </p:sp>
    </p:spTree>
    <p:extLst>
      <p:ext uri="{BB962C8B-B14F-4D97-AF65-F5344CB8AC3E}">
        <p14:creationId xmlns:p14="http://schemas.microsoft.com/office/powerpoint/2010/main" val="14990327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8C1CF33D-419F-4B00-8AD6-EEBF2DD80563}" type="datetimeFigureOut">
              <a:rPr lang="en-IN" smtClean="0"/>
              <a:t>29-04-2023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045873D-C09C-459D-A6EC-185AC0E8143A}" type="slidenum">
              <a:rPr lang="en-IN" smtClean="0"/>
              <a:t>‹#›</a:t>
            </a:fld>
            <a:endParaRPr lang="en-IN"/>
          </a:p>
        </p:txBody>
      </p:sp>
    </p:spTree>
    <p:extLst>
      <p:ext uri="{BB962C8B-B14F-4D97-AF65-F5344CB8AC3E}">
        <p14:creationId xmlns:p14="http://schemas.microsoft.com/office/powerpoint/2010/main" val="34086788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8C1CF33D-419F-4B00-8AD6-EEBF2DD80563}" type="datetimeFigureOut">
              <a:rPr lang="en-IN" smtClean="0"/>
              <a:t>29-04-2023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045873D-C09C-459D-A6EC-185AC0E8143A}" type="slidenum">
              <a:rPr lang="en-IN" smtClean="0"/>
              <a:t>‹#›</a:t>
            </a:fld>
            <a:endParaRPr lang="en-IN"/>
          </a:p>
        </p:txBody>
      </p:sp>
    </p:spTree>
    <p:extLst>
      <p:ext uri="{BB962C8B-B14F-4D97-AF65-F5344CB8AC3E}">
        <p14:creationId xmlns:p14="http://schemas.microsoft.com/office/powerpoint/2010/main" val="25422369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C1CF33D-419F-4B00-8AD6-EEBF2DD80563}" type="datetimeFigureOut">
              <a:rPr lang="en-IN" smtClean="0"/>
              <a:t>29-04-2023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045873D-C09C-459D-A6EC-185AC0E8143A}" type="slidenum">
              <a:rPr lang="en-IN" smtClean="0"/>
              <a:t>‹#›</a:t>
            </a:fld>
            <a:endParaRPr lang="en-IN"/>
          </a:p>
        </p:txBody>
      </p:sp>
    </p:spTree>
    <p:extLst>
      <p:ext uri="{BB962C8B-B14F-4D97-AF65-F5344CB8AC3E}">
        <p14:creationId xmlns:p14="http://schemas.microsoft.com/office/powerpoint/2010/main" val="27698408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p:txBody>
          <a:bodyPr/>
          <a:lstStyle/>
          <a:p>
            <a:fld id="{8C1CF33D-419F-4B00-8AD6-EEBF2DD80563}" type="datetimeFigureOut">
              <a:rPr lang="en-IN" smtClean="0"/>
              <a:t>29-04-2023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045873D-C09C-459D-A6EC-185AC0E8143A}" type="slidenum">
              <a:rPr lang="en-IN" smtClean="0"/>
              <a:t>‹#›</a:t>
            </a:fld>
            <a:endParaRPr lang="en-IN"/>
          </a:p>
        </p:txBody>
      </p:sp>
    </p:spTree>
    <p:extLst>
      <p:ext uri="{BB962C8B-B14F-4D97-AF65-F5344CB8AC3E}">
        <p14:creationId xmlns:p14="http://schemas.microsoft.com/office/powerpoint/2010/main" val="35144379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p:txBody>
          <a:bodyPr/>
          <a:lstStyle/>
          <a:p>
            <a:fld id="{8C1CF33D-419F-4B00-8AD6-EEBF2DD80563}" type="datetimeFigureOut">
              <a:rPr lang="en-IN" smtClean="0"/>
              <a:t>29-04-2023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2045873D-C09C-459D-A6EC-185AC0E8143A}" type="slidenum">
              <a:rPr lang="en-IN" smtClean="0"/>
              <a:t>‹#›</a:t>
            </a:fld>
            <a:endParaRPr lang="en-IN"/>
          </a:p>
        </p:txBody>
      </p:sp>
    </p:spTree>
    <p:extLst>
      <p:ext uri="{BB962C8B-B14F-4D97-AF65-F5344CB8AC3E}">
        <p14:creationId xmlns:p14="http://schemas.microsoft.com/office/powerpoint/2010/main" val="37240197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p>
            <a:fld id="{8C1CF33D-419F-4B00-8AD6-EEBF2DD80563}" type="datetimeFigureOut">
              <a:rPr lang="en-IN" smtClean="0"/>
              <a:t>29-04-2023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2045873D-C09C-459D-A6EC-185AC0E8143A}" type="slidenum">
              <a:rPr lang="en-IN" smtClean="0"/>
              <a:t>‹#›</a:t>
            </a:fld>
            <a:endParaRPr lang="en-IN"/>
          </a:p>
        </p:txBody>
      </p:sp>
    </p:spTree>
    <p:extLst>
      <p:ext uri="{BB962C8B-B14F-4D97-AF65-F5344CB8AC3E}">
        <p14:creationId xmlns:p14="http://schemas.microsoft.com/office/powerpoint/2010/main" val="2704386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C1CF33D-419F-4B00-8AD6-EEBF2DD80563}" type="datetimeFigureOut">
              <a:rPr lang="en-IN" smtClean="0"/>
              <a:t>29-04-2023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2045873D-C09C-459D-A6EC-185AC0E8143A}" type="slidenum">
              <a:rPr lang="en-IN" smtClean="0"/>
              <a:t>‹#›</a:t>
            </a:fld>
            <a:endParaRPr lang="en-IN"/>
          </a:p>
        </p:txBody>
      </p:sp>
    </p:spTree>
    <p:extLst>
      <p:ext uri="{BB962C8B-B14F-4D97-AF65-F5344CB8AC3E}">
        <p14:creationId xmlns:p14="http://schemas.microsoft.com/office/powerpoint/2010/main" val="31276997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C1CF33D-419F-4B00-8AD6-EEBF2DD80563}" type="datetimeFigureOut">
              <a:rPr lang="en-IN" smtClean="0"/>
              <a:t>29-04-2023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045873D-C09C-459D-A6EC-185AC0E8143A}" type="slidenum">
              <a:rPr lang="en-IN" smtClean="0"/>
              <a:t>‹#›</a:t>
            </a:fld>
            <a:endParaRPr lang="en-IN"/>
          </a:p>
        </p:txBody>
      </p:sp>
    </p:spTree>
    <p:extLst>
      <p:ext uri="{BB962C8B-B14F-4D97-AF65-F5344CB8AC3E}">
        <p14:creationId xmlns:p14="http://schemas.microsoft.com/office/powerpoint/2010/main" val="30692552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C1CF33D-419F-4B00-8AD6-EEBF2DD80563}" type="datetimeFigureOut">
              <a:rPr lang="en-IN" smtClean="0"/>
              <a:t>29-04-2023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045873D-C09C-459D-A6EC-185AC0E8143A}" type="slidenum">
              <a:rPr lang="en-IN" smtClean="0"/>
              <a:t>‹#›</a:t>
            </a:fld>
            <a:endParaRPr lang="en-IN"/>
          </a:p>
        </p:txBody>
      </p:sp>
    </p:spTree>
    <p:extLst>
      <p:ext uri="{BB962C8B-B14F-4D97-AF65-F5344CB8AC3E}">
        <p14:creationId xmlns:p14="http://schemas.microsoft.com/office/powerpoint/2010/main" val="18213814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C1CF33D-419F-4B00-8AD6-EEBF2DD80563}" type="datetimeFigureOut">
              <a:rPr lang="en-IN" smtClean="0"/>
              <a:t>29-04-2023</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045873D-C09C-459D-A6EC-185AC0E8143A}" type="slidenum">
              <a:rPr lang="en-IN" smtClean="0"/>
              <a:t>‹#›</a:t>
            </a:fld>
            <a:endParaRPr lang="en-IN"/>
          </a:p>
        </p:txBody>
      </p:sp>
    </p:spTree>
    <p:extLst>
      <p:ext uri="{BB962C8B-B14F-4D97-AF65-F5344CB8AC3E}">
        <p14:creationId xmlns:p14="http://schemas.microsoft.com/office/powerpoint/2010/main" val="6738693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1.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44539" y="905853"/>
            <a:ext cx="9144000" cy="1108595"/>
          </a:xfrm>
        </p:spPr>
        <p:txBody>
          <a:bodyPr>
            <a:normAutofit/>
          </a:bodyPr>
          <a:lstStyle/>
          <a:p>
            <a:r>
              <a:rPr lang="en-IN" sz="7200" b="1" dirty="0">
                <a:solidFill>
                  <a:srgbClr val="C00000"/>
                </a:solidFill>
                <a:latin typeface="Times New Roman" panose="02020603050405020304" pitchFamily="18" charset="0"/>
                <a:cs typeface="Times New Roman" panose="02020603050405020304" pitchFamily="18" charset="0"/>
              </a:rPr>
              <a:t>Capstone Project </a:t>
            </a:r>
            <a:endParaRPr lang="en-IN" sz="7200" dirty="0">
              <a:solidFill>
                <a:srgbClr val="C00000"/>
              </a:solidFill>
              <a:latin typeface="Times New Roman" panose="02020603050405020304" pitchFamily="18" charset="0"/>
              <a:cs typeface="Times New Roman" panose="02020603050405020304" pitchFamily="18" charset="0"/>
            </a:endParaRPr>
          </a:p>
        </p:txBody>
      </p:sp>
      <p:sp>
        <p:nvSpPr>
          <p:cNvPr id="3" name="Subtitle 2"/>
          <p:cNvSpPr>
            <a:spLocks noGrp="1"/>
          </p:cNvSpPr>
          <p:nvPr>
            <p:ph type="subTitle" idx="1"/>
          </p:nvPr>
        </p:nvSpPr>
        <p:spPr>
          <a:xfrm>
            <a:off x="1344539" y="2730367"/>
            <a:ext cx="9144000" cy="1655762"/>
          </a:xfrm>
        </p:spPr>
        <p:txBody>
          <a:bodyPr>
            <a:normAutofit/>
          </a:bodyPr>
          <a:lstStyle/>
          <a:p>
            <a:r>
              <a:rPr lang="en-IN" sz="4800" b="1" dirty="0">
                <a:solidFill>
                  <a:schemeClr val="accent6">
                    <a:lumMod val="75000"/>
                  </a:schemeClr>
                </a:solidFill>
              </a:rPr>
              <a:t>Retail Sales Prediction </a:t>
            </a:r>
            <a:endParaRPr lang="en-IN" sz="4800" dirty="0">
              <a:solidFill>
                <a:schemeClr val="accent6">
                  <a:lumMod val="75000"/>
                </a:schemeClr>
              </a:solidFill>
            </a:endParaRPr>
          </a:p>
        </p:txBody>
      </p:sp>
      <p:sp>
        <p:nvSpPr>
          <p:cNvPr id="4" name="Rectangle 3"/>
          <p:cNvSpPr/>
          <p:nvPr/>
        </p:nvSpPr>
        <p:spPr>
          <a:xfrm>
            <a:off x="4028554" y="4032186"/>
            <a:ext cx="3775970" cy="707886"/>
          </a:xfrm>
          <a:prstGeom prst="rect">
            <a:avLst/>
          </a:prstGeom>
        </p:spPr>
        <p:txBody>
          <a:bodyPr wrap="none">
            <a:spAutoFit/>
          </a:bodyPr>
          <a:lstStyle/>
          <a:p>
            <a:r>
              <a:rPr lang="en-IN" sz="4000" b="1" dirty="0" err="1" smtClean="0">
                <a:solidFill>
                  <a:srgbClr val="134F5C"/>
                </a:solidFill>
                <a:effectLst/>
                <a:latin typeface="Arial" panose="020B0604020202020204" pitchFamily="34" charset="0"/>
                <a:ea typeface="Arial" panose="020B0604020202020204" pitchFamily="34" charset="0"/>
              </a:rPr>
              <a:t>Momin</a:t>
            </a:r>
            <a:r>
              <a:rPr lang="en-IN" sz="4000" b="1" dirty="0" smtClean="0">
                <a:solidFill>
                  <a:srgbClr val="134F5C"/>
                </a:solidFill>
                <a:effectLst/>
                <a:latin typeface="Arial" panose="020B0604020202020204" pitchFamily="34" charset="0"/>
                <a:ea typeface="Arial" panose="020B0604020202020204" pitchFamily="34" charset="0"/>
              </a:rPr>
              <a:t> Vajahat</a:t>
            </a:r>
            <a:endParaRPr lang="en-IN" sz="4000" dirty="0"/>
          </a:p>
        </p:txBody>
      </p:sp>
      <p:pic>
        <p:nvPicPr>
          <p:cNvPr id="5" name="Picture 4"/>
          <p:cNvPicPr/>
          <p:nvPr/>
        </p:nvPicPr>
        <p:blipFill>
          <a:blip r:embed="rId2"/>
          <a:stretch>
            <a:fillRect/>
          </a:stretch>
        </p:blipFill>
        <p:spPr>
          <a:xfrm>
            <a:off x="11280450" y="131032"/>
            <a:ext cx="811850" cy="629544"/>
          </a:xfrm>
          <a:prstGeom prst="rect">
            <a:avLst/>
          </a:prstGeom>
        </p:spPr>
      </p:pic>
    </p:spTree>
    <p:extLst>
      <p:ext uri="{BB962C8B-B14F-4D97-AF65-F5344CB8AC3E}">
        <p14:creationId xmlns:p14="http://schemas.microsoft.com/office/powerpoint/2010/main" val="149285117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IN" sz="5400" b="1" dirty="0">
                <a:solidFill>
                  <a:srgbClr val="C00000"/>
                </a:solidFill>
                <a:latin typeface="Times New Roman" panose="02020603050405020304" pitchFamily="18" charset="0"/>
                <a:cs typeface="Times New Roman" panose="02020603050405020304" pitchFamily="18" charset="0"/>
              </a:rPr>
              <a:t> EDA (contd..)</a:t>
            </a:r>
            <a:br>
              <a:rPr lang="en-IN" sz="5400" b="1" dirty="0">
                <a:solidFill>
                  <a:srgbClr val="C00000"/>
                </a:solidFill>
                <a:latin typeface="Times New Roman" panose="02020603050405020304" pitchFamily="18" charset="0"/>
                <a:cs typeface="Times New Roman" panose="02020603050405020304" pitchFamily="18" charset="0"/>
              </a:rPr>
            </a:br>
            <a:endParaRPr lang="en-IN" sz="5400" b="1" dirty="0">
              <a:solidFill>
                <a:srgbClr val="C00000"/>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838200" y="1825625"/>
            <a:ext cx="10515600" cy="515923"/>
          </a:xfrm>
        </p:spPr>
        <p:txBody>
          <a:bodyPr/>
          <a:lstStyle/>
          <a:p>
            <a:r>
              <a:rPr lang="en-IN" dirty="0"/>
              <a:t>Analysis of Store Types with their respective assortment.</a:t>
            </a:r>
          </a:p>
        </p:txBody>
      </p:sp>
      <p:pic>
        <p:nvPicPr>
          <p:cNvPr id="4" name="Picture 3"/>
          <p:cNvPicPr/>
          <p:nvPr/>
        </p:nvPicPr>
        <p:blipFill>
          <a:blip r:embed="rId2"/>
          <a:stretch>
            <a:fillRect/>
          </a:stretch>
        </p:blipFill>
        <p:spPr>
          <a:xfrm>
            <a:off x="11280450" y="131032"/>
            <a:ext cx="811850" cy="629544"/>
          </a:xfrm>
          <a:prstGeom prst="rect">
            <a:avLst/>
          </a:prstGeom>
        </p:spPr>
      </p:pic>
      <p:pic>
        <p:nvPicPr>
          <p:cNvPr id="5" name="Picture 4"/>
          <p:cNvPicPr/>
          <p:nvPr/>
        </p:nvPicPr>
        <p:blipFill>
          <a:blip r:embed="rId3"/>
          <a:stretch>
            <a:fillRect/>
          </a:stretch>
        </p:blipFill>
        <p:spPr>
          <a:xfrm>
            <a:off x="1681860" y="2476485"/>
            <a:ext cx="8178800" cy="4034790"/>
          </a:xfrm>
          <a:prstGeom prst="rect">
            <a:avLst/>
          </a:prstGeom>
        </p:spPr>
      </p:pic>
    </p:spTree>
    <p:extLst>
      <p:ext uri="{BB962C8B-B14F-4D97-AF65-F5344CB8AC3E}">
        <p14:creationId xmlns:p14="http://schemas.microsoft.com/office/powerpoint/2010/main" val="46209900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9301" y="365125"/>
            <a:ext cx="10515600" cy="1325563"/>
          </a:xfrm>
        </p:spPr>
        <p:txBody>
          <a:bodyPr>
            <a:noAutofit/>
          </a:bodyPr>
          <a:lstStyle/>
          <a:p>
            <a:r>
              <a:rPr lang="en-IN" sz="5400" b="1" dirty="0">
                <a:solidFill>
                  <a:srgbClr val="C00000"/>
                </a:solidFill>
                <a:latin typeface="Times New Roman" panose="02020603050405020304" pitchFamily="18" charset="0"/>
                <a:cs typeface="Times New Roman" panose="02020603050405020304" pitchFamily="18" charset="0"/>
              </a:rPr>
              <a:t>EDA (contd..)</a:t>
            </a:r>
            <a:br>
              <a:rPr lang="en-IN" sz="5400" b="1" dirty="0">
                <a:solidFill>
                  <a:srgbClr val="C00000"/>
                </a:solidFill>
                <a:latin typeface="Times New Roman" panose="02020603050405020304" pitchFamily="18" charset="0"/>
                <a:cs typeface="Times New Roman" panose="02020603050405020304" pitchFamily="18" charset="0"/>
              </a:rPr>
            </a:br>
            <a:endParaRPr lang="en-IN" sz="5400" dirty="0">
              <a:solidFill>
                <a:srgbClr val="C00000"/>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709301" y="1251677"/>
            <a:ext cx="10515600" cy="439011"/>
          </a:xfrm>
        </p:spPr>
        <p:txBody>
          <a:bodyPr>
            <a:normAutofit lnSpcReduction="10000"/>
          </a:bodyPr>
          <a:lstStyle/>
          <a:p>
            <a:r>
              <a:rPr lang="en-IN" dirty="0"/>
              <a:t> School and State holidays effect on sales</a:t>
            </a:r>
          </a:p>
        </p:txBody>
      </p:sp>
      <p:pic>
        <p:nvPicPr>
          <p:cNvPr id="4" name="Picture 3"/>
          <p:cNvPicPr/>
          <p:nvPr/>
        </p:nvPicPr>
        <p:blipFill>
          <a:blip r:embed="rId2"/>
          <a:stretch>
            <a:fillRect/>
          </a:stretch>
        </p:blipFill>
        <p:spPr>
          <a:xfrm>
            <a:off x="11280450" y="131032"/>
            <a:ext cx="811850" cy="629544"/>
          </a:xfrm>
          <a:prstGeom prst="rect">
            <a:avLst/>
          </a:prstGeom>
        </p:spPr>
      </p:pic>
      <p:pic>
        <p:nvPicPr>
          <p:cNvPr id="5" name="Picture 4"/>
          <p:cNvPicPr/>
          <p:nvPr/>
        </p:nvPicPr>
        <p:blipFill>
          <a:blip r:embed="rId3"/>
          <a:stretch>
            <a:fillRect/>
          </a:stretch>
        </p:blipFill>
        <p:spPr>
          <a:xfrm>
            <a:off x="709301" y="2181789"/>
            <a:ext cx="4315626" cy="3791722"/>
          </a:xfrm>
          <a:prstGeom prst="rect">
            <a:avLst/>
          </a:prstGeom>
        </p:spPr>
      </p:pic>
      <p:pic>
        <p:nvPicPr>
          <p:cNvPr id="6" name="Picture 5"/>
          <p:cNvPicPr/>
          <p:nvPr/>
        </p:nvPicPr>
        <p:blipFill>
          <a:blip r:embed="rId4"/>
          <a:stretch>
            <a:fillRect/>
          </a:stretch>
        </p:blipFill>
        <p:spPr>
          <a:xfrm>
            <a:off x="6528987" y="2181789"/>
            <a:ext cx="4824814" cy="3791721"/>
          </a:xfrm>
          <a:prstGeom prst="rect">
            <a:avLst/>
          </a:prstGeom>
        </p:spPr>
      </p:pic>
    </p:spTree>
    <p:extLst>
      <p:ext uri="{BB962C8B-B14F-4D97-AF65-F5344CB8AC3E}">
        <p14:creationId xmlns:p14="http://schemas.microsoft.com/office/powerpoint/2010/main" val="230339621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IN" sz="5400" b="1" dirty="0">
                <a:solidFill>
                  <a:srgbClr val="C00000"/>
                </a:solidFill>
                <a:latin typeface="Times New Roman" panose="02020603050405020304" pitchFamily="18" charset="0"/>
                <a:cs typeface="Times New Roman" panose="02020603050405020304" pitchFamily="18" charset="0"/>
              </a:rPr>
              <a:t>EDA (contd..)</a:t>
            </a:r>
            <a:br>
              <a:rPr lang="en-IN" sz="5400" b="1" dirty="0">
                <a:solidFill>
                  <a:srgbClr val="C00000"/>
                </a:solidFill>
                <a:latin typeface="Times New Roman" panose="02020603050405020304" pitchFamily="18" charset="0"/>
                <a:cs typeface="Times New Roman" panose="02020603050405020304" pitchFamily="18" charset="0"/>
              </a:rPr>
            </a:br>
            <a:endParaRPr lang="en-IN" sz="5400" dirty="0">
              <a:solidFill>
                <a:srgbClr val="C00000"/>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838200" y="1243132"/>
            <a:ext cx="10515600" cy="447556"/>
          </a:xfrm>
        </p:spPr>
        <p:txBody>
          <a:bodyPr>
            <a:normAutofit lnSpcReduction="10000"/>
          </a:bodyPr>
          <a:lstStyle/>
          <a:p>
            <a:r>
              <a:rPr lang="en-IN" dirty="0"/>
              <a:t>Monthly trends in Sales</a:t>
            </a:r>
          </a:p>
        </p:txBody>
      </p:sp>
      <p:pic>
        <p:nvPicPr>
          <p:cNvPr id="4" name="Picture 3"/>
          <p:cNvPicPr/>
          <p:nvPr/>
        </p:nvPicPr>
        <p:blipFill>
          <a:blip r:embed="rId2"/>
          <a:stretch>
            <a:fillRect/>
          </a:stretch>
        </p:blipFill>
        <p:spPr>
          <a:xfrm>
            <a:off x="11280450" y="131032"/>
            <a:ext cx="811850" cy="629544"/>
          </a:xfrm>
          <a:prstGeom prst="rect">
            <a:avLst/>
          </a:prstGeom>
        </p:spPr>
      </p:pic>
      <p:pic>
        <p:nvPicPr>
          <p:cNvPr id="5" name="Picture 4"/>
          <p:cNvPicPr/>
          <p:nvPr/>
        </p:nvPicPr>
        <p:blipFill>
          <a:blip r:embed="rId3"/>
          <a:stretch>
            <a:fillRect/>
          </a:stretch>
        </p:blipFill>
        <p:spPr>
          <a:xfrm>
            <a:off x="838200" y="2173244"/>
            <a:ext cx="8569325" cy="4130675"/>
          </a:xfrm>
          <a:prstGeom prst="rect">
            <a:avLst/>
          </a:prstGeom>
        </p:spPr>
      </p:pic>
    </p:spTree>
    <p:extLst>
      <p:ext uri="{BB962C8B-B14F-4D97-AF65-F5344CB8AC3E}">
        <p14:creationId xmlns:p14="http://schemas.microsoft.com/office/powerpoint/2010/main" val="182438730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IN" sz="5400" b="1" dirty="0">
                <a:solidFill>
                  <a:srgbClr val="C00000"/>
                </a:solidFill>
                <a:latin typeface="Times New Roman" panose="02020603050405020304" pitchFamily="18" charset="0"/>
                <a:cs typeface="Times New Roman" panose="02020603050405020304" pitchFamily="18" charset="0"/>
              </a:rPr>
              <a:t>EDA (contd..)</a:t>
            </a:r>
            <a:br>
              <a:rPr lang="en-IN" sz="5400" b="1" dirty="0">
                <a:solidFill>
                  <a:srgbClr val="C00000"/>
                </a:solidFill>
                <a:latin typeface="Times New Roman" panose="02020603050405020304" pitchFamily="18" charset="0"/>
                <a:cs typeface="Times New Roman" panose="02020603050405020304" pitchFamily="18" charset="0"/>
              </a:rPr>
            </a:br>
            <a:endParaRPr lang="en-IN" sz="5400" dirty="0">
              <a:solidFill>
                <a:srgbClr val="C00000"/>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838200" y="1494316"/>
            <a:ext cx="10515600" cy="430465"/>
          </a:xfrm>
        </p:spPr>
        <p:txBody>
          <a:bodyPr>
            <a:normAutofit fontScale="92500" lnSpcReduction="10000"/>
          </a:bodyPr>
          <a:lstStyle/>
          <a:p>
            <a:r>
              <a:rPr lang="en-IN" dirty="0"/>
              <a:t> Yearly Distribution of Sales according to store types</a:t>
            </a:r>
          </a:p>
        </p:txBody>
      </p:sp>
      <p:pic>
        <p:nvPicPr>
          <p:cNvPr id="4" name="Picture 3"/>
          <p:cNvPicPr/>
          <p:nvPr/>
        </p:nvPicPr>
        <p:blipFill>
          <a:blip r:embed="rId2"/>
          <a:stretch>
            <a:fillRect/>
          </a:stretch>
        </p:blipFill>
        <p:spPr>
          <a:xfrm>
            <a:off x="11280450" y="131032"/>
            <a:ext cx="811850" cy="629544"/>
          </a:xfrm>
          <a:prstGeom prst="rect">
            <a:avLst/>
          </a:prstGeom>
        </p:spPr>
      </p:pic>
      <p:pic>
        <p:nvPicPr>
          <p:cNvPr id="5" name="Picture 4"/>
          <p:cNvPicPr/>
          <p:nvPr/>
        </p:nvPicPr>
        <p:blipFill>
          <a:blip r:embed="rId3"/>
          <a:stretch>
            <a:fillRect/>
          </a:stretch>
        </p:blipFill>
        <p:spPr>
          <a:xfrm>
            <a:off x="838200" y="2278700"/>
            <a:ext cx="9852589" cy="4361381"/>
          </a:xfrm>
          <a:prstGeom prst="rect">
            <a:avLst/>
          </a:prstGeom>
        </p:spPr>
      </p:pic>
    </p:spTree>
    <p:extLst>
      <p:ext uri="{BB962C8B-B14F-4D97-AF65-F5344CB8AC3E}">
        <p14:creationId xmlns:p14="http://schemas.microsoft.com/office/powerpoint/2010/main" val="61601960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6369" y="365125"/>
            <a:ext cx="10515600" cy="1325563"/>
          </a:xfrm>
        </p:spPr>
        <p:txBody>
          <a:bodyPr>
            <a:noAutofit/>
          </a:bodyPr>
          <a:lstStyle/>
          <a:p>
            <a:r>
              <a:rPr lang="en-IN" sz="5400" b="1" dirty="0">
                <a:solidFill>
                  <a:srgbClr val="C00000"/>
                </a:solidFill>
                <a:latin typeface="Times New Roman" panose="02020603050405020304" pitchFamily="18" charset="0"/>
                <a:cs typeface="Times New Roman" panose="02020603050405020304" pitchFamily="18" charset="0"/>
              </a:rPr>
              <a:t>EDA (contd..)</a:t>
            </a:r>
            <a:br>
              <a:rPr lang="en-IN" sz="5400" b="1" dirty="0">
                <a:solidFill>
                  <a:srgbClr val="C00000"/>
                </a:solidFill>
                <a:latin typeface="Times New Roman" panose="02020603050405020304" pitchFamily="18" charset="0"/>
                <a:cs typeface="Times New Roman" panose="02020603050405020304" pitchFamily="18" charset="0"/>
              </a:rPr>
            </a:br>
            <a:endParaRPr lang="en-IN" sz="5400" dirty="0">
              <a:solidFill>
                <a:srgbClr val="C00000"/>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496369" y="1501093"/>
            <a:ext cx="10515600" cy="379190"/>
          </a:xfrm>
        </p:spPr>
        <p:txBody>
          <a:bodyPr>
            <a:normAutofit fontScale="92500" lnSpcReduction="20000"/>
          </a:bodyPr>
          <a:lstStyle/>
          <a:p>
            <a:r>
              <a:rPr lang="en-IN" dirty="0"/>
              <a:t>Store Types and average sales/customer/spending relation</a:t>
            </a:r>
          </a:p>
        </p:txBody>
      </p:sp>
      <p:pic>
        <p:nvPicPr>
          <p:cNvPr id="4" name="Picture 3"/>
          <p:cNvPicPr/>
          <p:nvPr/>
        </p:nvPicPr>
        <p:blipFill>
          <a:blip r:embed="rId2"/>
          <a:stretch>
            <a:fillRect/>
          </a:stretch>
        </p:blipFill>
        <p:spPr>
          <a:xfrm>
            <a:off x="11280450" y="131032"/>
            <a:ext cx="811850" cy="629544"/>
          </a:xfrm>
          <a:prstGeom prst="rect">
            <a:avLst/>
          </a:prstGeom>
        </p:spPr>
      </p:pic>
      <p:pic>
        <p:nvPicPr>
          <p:cNvPr id="5" name="Picture 4"/>
          <p:cNvPicPr/>
          <p:nvPr/>
        </p:nvPicPr>
        <p:blipFill>
          <a:blip r:embed="rId3"/>
          <a:stretch>
            <a:fillRect/>
          </a:stretch>
        </p:blipFill>
        <p:spPr>
          <a:xfrm>
            <a:off x="496369" y="2102265"/>
            <a:ext cx="9861134" cy="4408547"/>
          </a:xfrm>
          <a:prstGeom prst="rect">
            <a:avLst/>
          </a:prstGeom>
        </p:spPr>
      </p:pic>
    </p:spTree>
    <p:extLst>
      <p:ext uri="{BB962C8B-B14F-4D97-AF65-F5344CB8AC3E}">
        <p14:creationId xmlns:p14="http://schemas.microsoft.com/office/powerpoint/2010/main" val="389628276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IN" sz="5400" b="1" dirty="0">
                <a:solidFill>
                  <a:srgbClr val="C00000"/>
                </a:solidFill>
                <a:latin typeface="Times New Roman" panose="02020603050405020304" pitchFamily="18" charset="0"/>
                <a:cs typeface="Times New Roman" panose="02020603050405020304" pitchFamily="18" charset="0"/>
              </a:rPr>
              <a:t>EDA (contd..)</a:t>
            </a:r>
            <a:br>
              <a:rPr lang="en-IN" sz="5400" b="1" dirty="0">
                <a:solidFill>
                  <a:srgbClr val="C00000"/>
                </a:solidFill>
                <a:latin typeface="Times New Roman" panose="02020603050405020304" pitchFamily="18" charset="0"/>
                <a:cs typeface="Times New Roman" panose="02020603050405020304" pitchFamily="18" charset="0"/>
              </a:rPr>
            </a:br>
            <a:endParaRPr lang="en-IN" sz="5400" dirty="0">
              <a:solidFill>
                <a:srgbClr val="C00000"/>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838200" y="1217494"/>
            <a:ext cx="10515600" cy="473194"/>
          </a:xfrm>
        </p:spPr>
        <p:txBody>
          <a:bodyPr>
            <a:normAutofit lnSpcReduction="10000"/>
          </a:bodyPr>
          <a:lstStyle/>
          <a:p>
            <a:r>
              <a:rPr lang="en-IN" dirty="0"/>
              <a:t>Impact of Competition Distance on Sales and Customers</a:t>
            </a:r>
          </a:p>
        </p:txBody>
      </p:sp>
      <p:pic>
        <p:nvPicPr>
          <p:cNvPr id="4" name="Picture 3"/>
          <p:cNvPicPr/>
          <p:nvPr/>
        </p:nvPicPr>
        <p:blipFill>
          <a:blip r:embed="rId2"/>
          <a:stretch>
            <a:fillRect/>
          </a:stretch>
        </p:blipFill>
        <p:spPr>
          <a:xfrm>
            <a:off x="11280450" y="131032"/>
            <a:ext cx="811850" cy="629544"/>
          </a:xfrm>
          <a:prstGeom prst="rect">
            <a:avLst/>
          </a:prstGeom>
        </p:spPr>
      </p:pic>
      <p:pic>
        <p:nvPicPr>
          <p:cNvPr id="5" name="Picture 4"/>
          <p:cNvPicPr/>
          <p:nvPr/>
        </p:nvPicPr>
        <p:blipFill>
          <a:blip r:embed="rId3"/>
          <a:stretch>
            <a:fillRect/>
          </a:stretch>
        </p:blipFill>
        <p:spPr>
          <a:xfrm>
            <a:off x="838201" y="2068415"/>
            <a:ext cx="10143146" cy="4349477"/>
          </a:xfrm>
          <a:prstGeom prst="rect">
            <a:avLst/>
          </a:prstGeom>
        </p:spPr>
      </p:pic>
    </p:spTree>
    <p:extLst>
      <p:ext uri="{BB962C8B-B14F-4D97-AF65-F5344CB8AC3E}">
        <p14:creationId xmlns:p14="http://schemas.microsoft.com/office/powerpoint/2010/main" val="234768500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IN" sz="5400" b="1" dirty="0">
                <a:solidFill>
                  <a:srgbClr val="C00000"/>
                </a:solidFill>
                <a:latin typeface="Times New Roman" panose="02020603050405020304" pitchFamily="18" charset="0"/>
                <a:cs typeface="Times New Roman" panose="02020603050405020304" pitchFamily="18" charset="0"/>
              </a:rPr>
              <a:t>EDA (summary)</a:t>
            </a:r>
            <a:br>
              <a:rPr lang="en-IN" sz="5400" b="1" dirty="0">
                <a:solidFill>
                  <a:srgbClr val="C00000"/>
                </a:solidFill>
                <a:latin typeface="Times New Roman" panose="02020603050405020304" pitchFamily="18" charset="0"/>
                <a:cs typeface="Times New Roman" panose="02020603050405020304" pitchFamily="18" charset="0"/>
              </a:rPr>
            </a:br>
            <a:endParaRPr lang="en-IN" sz="5400" dirty="0">
              <a:solidFill>
                <a:srgbClr val="C00000"/>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lstStyle/>
          <a:p>
            <a:pPr marL="514350" lvl="0" indent="-514350" fontAlgn="base">
              <a:buFont typeface="+mj-lt"/>
              <a:buAutoNum type="arabicPeriod"/>
            </a:pPr>
            <a:r>
              <a:rPr lang="en-IN" dirty="0">
                <a:latin typeface="+mj-lt"/>
              </a:rPr>
              <a:t>Sales are highly correlated to customers. </a:t>
            </a:r>
          </a:p>
          <a:p>
            <a:pPr marL="514350" lvl="0" indent="-514350" fontAlgn="base">
              <a:buFont typeface="+mj-lt"/>
              <a:buAutoNum type="arabicPeriod"/>
            </a:pPr>
            <a:r>
              <a:rPr lang="en-IN" dirty="0">
                <a:latin typeface="+mj-lt"/>
              </a:rPr>
              <a:t>Stores opened on ‘State Holiday’ makes a good amount of sales. </a:t>
            </a:r>
          </a:p>
          <a:p>
            <a:pPr marL="514350" lvl="0" indent="-514350" fontAlgn="base">
              <a:buFont typeface="+mj-lt"/>
              <a:buAutoNum type="arabicPeriod"/>
            </a:pPr>
            <a:r>
              <a:rPr lang="en-IN" dirty="0">
                <a:latin typeface="+mj-lt"/>
              </a:rPr>
              <a:t>There is no such significant  difference in sales on ‘School Holidays’.</a:t>
            </a:r>
          </a:p>
          <a:p>
            <a:pPr marL="514350" lvl="0" indent="-514350" fontAlgn="base">
              <a:buFont typeface="+mj-lt"/>
              <a:buAutoNum type="arabicPeriod"/>
            </a:pPr>
            <a:r>
              <a:rPr lang="en-IN" dirty="0">
                <a:latin typeface="+mj-lt"/>
              </a:rPr>
              <a:t>Even though store type ‘b’ has very less number of stores but these are outperforming other store types in terms of sales and </a:t>
            </a:r>
            <a:r>
              <a:rPr lang="en-IN" dirty="0" err="1">
                <a:latin typeface="+mj-lt"/>
              </a:rPr>
              <a:t>avg</a:t>
            </a:r>
            <a:r>
              <a:rPr lang="en-IN" dirty="0">
                <a:latin typeface="+mj-lt"/>
              </a:rPr>
              <a:t> customers.</a:t>
            </a:r>
          </a:p>
          <a:p>
            <a:pPr marL="514350" indent="-514350">
              <a:buFont typeface="+mj-lt"/>
              <a:buAutoNum type="arabicPeriod"/>
            </a:pPr>
            <a:r>
              <a:rPr lang="en-IN" dirty="0">
                <a:latin typeface="+mj-lt"/>
              </a:rPr>
              <a:t>Sales are consistent for the second quarter of the year but it starts increasing in the last quarter</a:t>
            </a:r>
          </a:p>
        </p:txBody>
      </p:sp>
      <p:pic>
        <p:nvPicPr>
          <p:cNvPr id="4" name="Picture 3"/>
          <p:cNvPicPr/>
          <p:nvPr/>
        </p:nvPicPr>
        <p:blipFill>
          <a:blip r:embed="rId2"/>
          <a:stretch>
            <a:fillRect/>
          </a:stretch>
        </p:blipFill>
        <p:spPr>
          <a:xfrm>
            <a:off x="11280450" y="131032"/>
            <a:ext cx="811850" cy="629544"/>
          </a:xfrm>
          <a:prstGeom prst="rect">
            <a:avLst/>
          </a:prstGeom>
        </p:spPr>
      </p:pic>
    </p:spTree>
    <p:extLst>
      <p:ext uri="{BB962C8B-B14F-4D97-AF65-F5344CB8AC3E}">
        <p14:creationId xmlns:p14="http://schemas.microsoft.com/office/powerpoint/2010/main" val="346065571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IN" sz="4800" b="1" dirty="0">
                <a:solidFill>
                  <a:srgbClr val="C00000"/>
                </a:solidFill>
                <a:latin typeface="Times New Roman" panose="02020603050405020304" pitchFamily="18" charset="0"/>
                <a:cs typeface="Times New Roman" panose="02020603050405020304" pitchFamily="18" charset="0"/>
              </a:rPr>
              <a:t>Feature Engineering</a:t>
            </a:r>
            <a:br>
              <a:rPr lang="en-IN" sz="4800" b="1" dirty="0">
                <a:solidFill>
                  <a:srgbClr val="C00000"/>
                </a:solidFill>
                <a:latin typeface="Times New Roman" panose="02020603050405020304" pitchFamily="18" charset="0"/>
                <a:cs typeface="Times New Roman" panose="02020603050405020304" pitchFamily="18" charset="0"/>
              </a:rPr>
            </a:br>
            <a:endParaRPr lang="en-IN" sz="4800" dirty="0">
              <a:solidFill>
                <a:srgbClr val="C00000"/>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lstStyle/>
          <a:p>
            <a:pPr marL="514350" lvl="0" indent="-514350" fontAlgn="base">
              <a:buFont typeface="+mj-lt"/>
              <a:buAutoNum type="arabicPeriod"/>
            </a:pPr>
            <a:r>
              <a:rPr lang="en-IN" dirty="0">
                <a:latin typeface="+mj-lt"/>
              </a:rPr>
              <a:t>Extracting week, month, year from Date and adding them in dataset.</a:t>
            </a:r>
          </a:p>
          <a:p>
            <a:pPr marL="514350" lvl="0" indent="-514350" fontAlgn="base">
              <a:buFont typeface="+mj-lt"/>
              <a:buAutoNum type="arabicPeriod"/>
            </a:pPr>
            <a:r>
              <a:rPr lang="en-IN" dirty="0">
                <a:latin typeface="+mj-lt"/>
              </a:rPr>
              <a:t>Merging both dataset.</a:t>
            </a:r>
          </a:p>
          <a:p>
            <a:pPr marL="514350" lvl="0" indent="-514350" fontAlgn="base">
              <a:buFont typeface="+mj-lt"/>
              <a:buAutoNum type="arabicPeriod"/>
            </a:pPr>
            <a:r>
              <a:rPr lang="en-IN" dirty="0">
                <a:latin typeface="+mj-lt"/>
              </a:rPr>
              <a:t>One hot encoding for </a:t>
            </a:r>
            <a:r>
              <a:rPr lang="en-IN" dirty="0" err="1">
                <a:latin typeface="+mj-lt"/>
              </a:rPr>
              <a:t>Storetype</a:t>
            </a:r>
            <a:r>
              <a:rPr lang="en-IN" dirty="0">
                <a:latin typeface="+mj-lt"/>
              </a:rPr>
              <a:t>, Assortment.</a:t>
            </a:r>
          </a:p>
          <a:p>
            <a:pPr marL="514350" indent="-514350">
              <a:buFont typeface="+mj-lt"/>
              <a:buAutoNum type="arabicPeriod"/>
            </a:pPr>
            <a:r>
              <a:rPr lang="en-IN" dirty="0">
                <a:latin typeface="+mj-lt"/>
              </a:rPr>
              <a:t>Splitting dataset into Training and Test set and applying </a:t>
            </a:r>
            <a:r>
              <a:rPr lang="en-IN" dirty="0" err="1">
                <a:latin typeface="+mj-lt"/>
              </a:rPr>
              <a:t>MinMaxScaler</a:t>
            </a:r>
            <a:r>
              <a:rPr lang="en-IN" dirty="0">
                <a:latin typeface="+mj-lt"/>
              </a:rPr>
              <a:t> for scaling dataset</a:t>
            </a:r>
          </a:p>
        </p:txBody>
      </p:sp>
      <p:pic>
        <p:nvPicPr>
          <p:cNvPr id="4" name="Picture 3"/>
          <p:cNvPicPr/>
          <p:nvPr/>
        </p:nvPicPr>
        <p:blipFill>
          <a:blip r:embed="rId2"/>
          <a:stretch>
            <a:fillRect/>
          </a:stretch>
        </p:blipFill>
        <p:spPr>
          <a:xfrm>
            <a:off x="11280450" y="131032"/>
            <a:ext cx="811850" cy="629544"/>
          </a:xfrm>
          <a:prstGeom prst="rect">
            <a:avLst/>
          </a:prstGeom>
        </p:spPr>
      </p:pic>
    </p:spTree>
    <p:extLst>
      <p:ext uri="{BB962C8B-B14F-4D97-AF65-F5344CB8AC3E}">
        <p14:creationId xmlns:p14="http://schemas.microsoft.com/office/powerpoint/2010/main" val="243119437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IN" sz="4800" b="1" dirty="0">
                <a:solidFill>
                  <a:srgbClr val="C00000"/>
                </a:solidFill>
                <a:latin typeface="Times New Roman" panose="02020603050405020304" pitchFamily="18" charset="0"/>
                <a:cs typeface="Times New Roman" panose="02020603050405020304" pitchFamily="18" charset="0"/>
              </a:rPr>
              <a:t>Models Implemented </a:t>
            </a:r>
            <a:br>
              <a:rPr lang="en-IN" sz="4800" b="1" dirty="0">
                <a:solidFill>
                  <a:srgbClr val="C00000"/>
                </a:solidFill>
                <a:latin typeface="Times New Roman" panose="02020603050405020304" pitchFamily="18" charset="0"/>
                <a:cs typeface="Times New Roman" panose="02020603050405020304" pitchFamily="18" charset="0"/>
              </a:rPr>
            </a:br>
            <a:endParaRPr lang="en-IN" sz="4800" dirty="0">
              <a:solidFill>
                <a:srgbClr val="C00000"/>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lstStyle/>
          <a:p>
            <a:pPr marL="514350" lvl="0" indent="-514350" fontAlgn="base">
              <a:buFont typeface="+mj-lt"/>
              <a:buAutoNum type="arabicPeriod"/>
            </a:pPr>
            <a:r>
              <a:rPr lang="en-IN" dirty="0">
                <a:latin typeface="+mj-lt"/>
              </a:rPr>
              <a:t>Linear Regression (Baseline Model)</a:t>
            </a:r>
          </a:p>
          <a:p>
            <a:pPr marL="514350" lvl="0" indent="-514350" fontAlgn="base">
              <a:buFont typeface="+mj-lt"/>
              <a:buAutoNum type="arabicPeriod"/>
            </a:pPr>
            <a:r>
              <a:rPr lang="en-IN" dirty="0">
                <a:latin typeface="+mj-lt"/>
              </a:rPr>
              <a:t>Lasso Regression</a:t>
            </a:r>
          </a:p>
          <a:p>
            <a:pPr marL="514350" lvl="0" indent="-514350" fontAlgn="base">
              <a:buFont typeface="+mj-lt"/>
              <a:buAutoNum type="arabicPeriod"/>
            </a:pPr>
            <a:r>
              <a:rPr lang="en-IN" dirty="0">
                <a:latin typeface="+mj-lt"/>
              </a:rPr>
              <a:t>Decision Tree Regression</a:t>
            </a:r>
          </a:p>
          <a:p>
            <a:pPr marL="514350" lvl="0" indent="-514350" fontAlgn="base">
              <a:buFont typeface="+mj-lt"/>
              <a:buAutoNum type="arabicPeriod"/>
            </a:pPr>
            <a:r>
              <a:rPr lang="en-IN" dirty="0">
                <a:latin typeface="+mj-lt"/>
              </a:rPr>
              <a:t>Decision Tree Regression ( with </a:t>
            </a:r>
            <a:r>
              <a:rPr lang="en-IN" dirty="0" err="1">
                <a:latin typeface="+mj-lt"/>
              </a:rPr>
              <a:t>hyperparameters</a:t>
            </a:r>
            <a:r>
              <a:rPr lang="en-IN" dirty="0">
                <a:latin typeface="+mj-lt"/>
              </a:rPr>
              <a:t>)</a:t>
            </a:r>
          </a:p>
          <a:p>
            <a:pPr marL="514350" lvl="0" indent="-514350" fontAlgn="base">
              <a:buFont typeface="+mj-lt"/>
              <a:buAutoNum type="arabicPeriod"/>
            </a:pPr>
            <a:r>
              <a:rPr lang="en-IN" dirty="0">
                <a:latin typeface="+mj-lt"/>
              </a:rPr>
              <a:t>K-Nearest </a:t>
            </a:r>
            <a:r>
              <a:rPr lang="en-IN" dirty="0" err="1">
                <a:latin typeface="+mj-lt"/>
              </a:rPr>
              <a:t>Neighbors</a:t>
            </a:r>
            <a:r>
              <a:rPr lang="en-IN" dirty="0">
                <a:latin typeface="+mj-lt"/>
              </a:rPr>
              <a:t> Regression</a:t>
            </a:r>
          </a:p>
          <a:p>
            <a:pPr marL="514350" indent="-514350">
              <a:buFont typeface="+mj-lt"/>
              <a:buAutoNum type="arabicPeriod"/>
            </a:pPr>
            <a:r>
              <a:rPr lang="en-IN" dirty="0">
                <a:latin typeface="+mj-lt"/>
              </a:rPr>
              <a:t>Random Forest </a:t>
            </a:r>
            <a:r>
              <a:rPr lang="en-IN" dirty="0" err="1">
                <a:latin typeface="+mj-lt"/>
              </a:rPr>
              <a:t>Regressor</a:t>
            </a:r>
            <a:endParaRPr lang="en-IN" dirty="0">
              <a:latin typeface="+mj-lt"/>
            </a:endParaRPr>
          </a:p>
        </p:txBody>
      </p:sp>
      <p:pic>
        <p:nvPicPr>
          <p:cNvPr id="4" name="Picture 3"/>
          <p:cNvPicPr/>
          <p:nvPr/>
        </p:nvPicPr>
        <p:blipFill>
          <a:blip r:embed="rId2"/>
          <a:stretch>
            <a:fillRect/>
          </a:stretch>
        </p:blipFill>
        <p:spPr>
          <a:xfrm>
            <a:off x="11280450" y="131032"/>
            <a:ext cx="811850" cy="629544"/>
          </a:xfrm>
          <a:prstGeom prst="rect">
            <a:avLst/>
          </a:prstGeom>
        </p:spPr>
      </p:pic>
    </p:spTree>
    <p:extLst>
      <p:ext uri="{BB962C8B-B14F-4D97-AF65-F5344CB8AC3E}">
        <p14:creationId xmlns:p14="http://schemas.microsoft.com/office/powerpoint/2010/main" val="33766060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IN" sz="4800" b="1" dirty="0">
                <a:solidFill>
                  <a:srgbClr val="C00000"/>
                </a:solidFill>
                <a:latin typeface="Times New Roman" panose="02020603050405020304" pitchFamily="18" charset="0"/>
                <a:cs typeface="Times New Roman" panose="02020603050405020304" pitchFamily="18" charset="0"/>
              </a:rPr>
              <a:t>Model Evaluation </a:t>
            </a:r>
            <a:br>
              <a:rPr lang="en-IN" sz="4800" b="1" dirty="0">
                <a:solidFill>
                  <a:srgbClr val="C00000"/>
                </a:solidFill>
                <a:latin typeface="Times New Roman" panose="02020603050405020304" pitchFamily="18" charset="0"/>
                <a:cs typeface="Times New Roman" panose="02020603050405020304" pitchFamily="18" charset="0"/>
              </a:rPr>
            </a:br>
            <a:endParaRPr lang="en-IN" sz="4800" dirty="0">
              <a:solidFill>
                <a:srgbClr val="C00000"/>
              </a:solidFill>
              <a:latin typeface="Times New Roman" panose="02020603050405020304" pitchFamily="18" charset="0"/>
              <a:cs typeface="Times New Roman" panose="02020603050405020304" pitchFamily="18" charset="0"/>
            </a:endParaRP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1881310082"/>
              </p:ext>
            </p:extLst>
          </p:nvPr>
        </p:nvGraphicFramePr>
        <p:xfrm>
          <a:off x="838200" y="1825625"/>
          <a:ext cx="10515600" cy="4042985"/>
        </p:xfrm>
        <a:graphic>
          <a:graphicData uri="http://schemas.openxmlformats.org/drawingml/2006/table">
            <a:tbl>
              <a:tblPr firstRow="1" bandRow="1">
                <a:tableStyleId>{9D7B26C5-4107-4FEC-AEDC-1716B250A1EF}</a:tableStyleId>
              </a:tblPr>
              <a:tblGrid>
                <a:gridCol w="3505200"/>
                <a:gridCol w="3505200"/>
                <a:gridCol w="3505200"/>
              </a:tblGrid>
              <a:tr h="566918">
                <a:tc>
                  <a:txBody>
                    <a:bodyPr/>
                    <a:lstStyle/>
                    <a:p>
                      <a:pPr marL="0" marR="0">
                        <a:lnSpc>
                          <a:spcPct val="115000"/>
                        </a:lnSpc>
                        <a:spcBef>
                          <a:spcPts val="0"/>
                        </a:spcBef>
                        <a:spcAft>
                          <a:spcPts val="0"/>
                        </a:spcAft>
                      </a:pPr>
                      <a:r>
                        <a:rPr lang="en-IN" sz="1600" dirty="0">
                          <a:effectLst/>
                        </a:rPr>
                        <a:t> </a:t>
                      </a:r>
                      <a:r>
                        <a:rPr lang="en-IN" sz="2000" u="sng" dirty="0">
                          <a:solidFill>
                            <a:schemeClr val="accent1">
                              <a:lumMod val="75000"/>
                            </a:schemeClr>
                          </a:solidFill>
                          <a:effectLst/>
                          <a:uFill>
                            <a:solidFill>
                              <a:srgbClr val="134F5C"/>
                            </a:solidFill>
                          </a:uFill>
                        </a:rPr>
                        <a:t>MODEL</a:t>
                      </a:r>
                      <a:endParaRPr lang="en-IN" sz="1100" dirty="0">
                        <a:solidFill>
                          <a:schemeClr val="accent1">
                            <a:lumMod val="75000"/>
                          </a:schemeClr>
                        </a:solidFill>
                        <a:effectLst/>
                        <a:latin typeface="Calibri" panose="020F0502020204030204" pitchFamily="34" charset="0"/>
                        <a:ea typeface="Calibri" panose="020F0502020204030204" pitchFamily="34" charset="0"/>
                        <a:cs typeface="Mangal"/>
                      </a:endParaRPr>
                    </a:p>
                  </a:txBody>
                  <a:tcPr marL="85725" marR="73025" marT="97155" marB="0" anchor="ctr"/>
                </a:tc>
                <a:tc>
                  <a:txBody>
                    <a:bodyPr/>
                    <a:lstStyle/>
                    <a:p>
                      <a:pPr marL="0" marR="0">
                        <a:lnSpc>
                          <a:spcPct val="115000"/>
                        </a:lnSpc>
                        <a:spcBef>
                          <a:spcPts val="0"/>
                        </a:spcBef>
                        <a:spcAft>
                          <a:spcPts val="0"/>
                        </a:spcAft>
                      </a:pPr>
                      <a:r>
                        <a:rPr lang="en-IN" sz="2000" dirty="0">
                          <a:solidFill>
                            <a:schemeClr val="accent1">
                              <a:lumMod val="75000"/>
                            </a:schemeClr>
                          </a:solidFill>
                          <a:effectLst/>
                        </a:rPr>
                        <a:t> </a:t>
                      </a:r>
                      <a:r>
                        <a:rPr lang="en-IN" sz="2000" u="sng" dirty="0">
                          <a:solidFill>
                            <a:schemeClr val="accent1">
                              <a:lumMod val="75000"/>
                            </a:schemeClr>
                          </a:solidFill>
                          <a:effectLst/>
                          <a:uFill>
                            <a:solidFill>
                              <a:srgbClr val="134F5C"/>
                            </a:solidFill>
                          </a:uFill>
                        </a:rPr>
                        <a:t>TRAINING SCORE</a:t>
                      </a:r>
                      <a:endParaRPr lang="en-IN" sz="2000" dirty="0">
                        <a:solidFill>
                          <a:schemeClr val="accent1">
                            <a:lumMod val="75000"/>
                          </a:schemeClr>
                        </a:solidFill>
                        <a:effectLst/>
                        <a:latin typeface="Calibri" panose="020F0502020204030204" pitchFamily="34" charset="0"/>
                        <a:ea typeface="Calibri" panose="020F0502020204030204" pitchFamily="34" charset="0"/>
                        <a:cs typeface="Mangal"/>
                      </a:endParaRPr>
                    </a:p>
                  </a:txBody>
                  <a:tcPr marL="85725" marR="73025" marT="97155" marB="0" anchor="ctr"/>
                </a:tc>
                <a:tc>
                  <a:txBody>
                    <a:bodyPr/>
                    <a:lstStyle/>
                    <a:p>
                      <a:pPr marL="0" marR="0">
                        <a:lnSpc>
                          <a:spcPct val="115000"/>
                        </a:lnSpc>
                        <a:spcBef>
                          <a:spcPts val="0"/>
                        </a:spcBef>
                        <a:spcAft>
                          <a:spcPts val="0"/>
                        </a:spcAft>
                      </a:pPr>
                      <a:r>
                        <a:rPr lang="en-IN" sz="2000" u="sng" dirty="0">
                          <a:solidFill>
                            <a:schemeClr val="accent1">
                              <a:lumMod val="75000"/>
                            </a:schemeClr>
                          </a:solidFill>
                          <a:effectLst/>
                          <a:uFill>
                            <a:solidFill>
                              <a:srgbClr val="134F5C"/>
                            </a:solidFill>
                          </a:uFill>
                        </a:rPr>
                        <a:t>TESTING SCORE</a:t>
                      </a:r>
                      <a:endParaRPr lang="en-IN" sz="1400" dirty="0">
                        <a:solidFill>
                          <a:schemeClr val="accent1">
                            <a:lumMod val="75000"/>
                          </a:schemeClr>
                        </a:solidFill>
                        <a:effectLst/>
                        <a:latin typeface="Calibri" panose="020F0502020204030204" pitchFamily="34" charset="0"/>
                        <a:ea typeface="Calibri" panose="020F0502020204030204" pitchFamily="34" charset="0"/>
                        <a:cs typeface="Mangal"/>
                      </a:endParaRPr>
                    </a:p>
                  </a:txBody>
                  <a:tcPr marL="85725" marR="73025" marT="97155" marB="0" anchor="ctr"/>
                </a:tc>
              </a:tr>
              <a:tr h="566918">
                <a:tc>
                  <a:txBody>
                    <a:bodyPr/>
                    <a:lstStyle/>
                    <a:p>
                      <a:pPr marL="0" marR="0">
                        <a:lnSpc>
                          <a:spcPct val="115000"/>
                        </a:lnSpc>
                        <a:spcBef>
                          <a:spcPts val="0"/>
                        </a:spcBef>
                        <a:spcAft>
                          <a:spcPts val="0"/>
                        </a:spcAft>
                      </a:pPr>
                      <a:r>
                        <a:rPr lang="en-IN" sz="1600" dirty="0">
                          <a:effectLst/>
                        </a:rPr>
                        <a:t>Linear Regression</a:t>
                      </a:r>
                      <a:endParaRPr lang="en-IN" sz="1100" dirty="0">
                        <a:solidFill>
                          <a:srgbClr val="000000"/>
                        </a:solidFill>
                        <a:effectLst/>
                        <a:latin typeface="Calibri" panose="020F0502020204030204" pitchFamily="34" charset="0"/>
                        <a:ea typeface="Calibri" panose="020F0502020204030204" pitchFamily="34" charset="0"/>
                        <a:cs typeface="Mangal"/>
                      </a:endParaRPr>
                    </a:p>
                  </a:txBody>
                  <a:tcPr marL="85725" marR="73025" marT="97155" marB="0" anchor="ctr"/>
                </a:tc>
                <a:tc>
                  <a:txBody>
                    <a:bodyPr/>
                    <a:lstStyle/>
                    <a:p>
                      <a:pPr marL="0" marR="0">
                        <a:lnSpc>
                          <a:spcPct val="115000"/>
                        </a:lnSpc>
                        <a:spcBef>
                          <a:spcPts val="0"/>
                        </a:spcBef>
                        <a:spcAft>
                          <a:spcPts val="0"/>
                        </a:spcAft>
                      </a:pPr>
                      <a:r>
                        <a:rPr lang="en-IN" sz="1600" dirty="0">
                          <a:effectLst/>
                        </a:rPr>
                        <a:t>0.780750</a:t>
                      </a:r>
                      <a:endParaRPr lang="en-IN" sz="1100" dirty="0">
                        <a:solidFill>
                          <a:srgbClr val="000000"/>
                        </a:solidFill>
                        <a:effectLst/>
                        <a:latin typeface="Calibri" panose="020F0502020204030204" pitchFamily="34" charset="0"/>
                        <a:ea typeface="Calibri" panose="020F0502020204030204" pitchFamily="34" charset="0"/>
                        <a:cs typeface="Mangal"/>
                      </a:endParaRPr>
                    </a:p>
                  </a:txBody>
                  <a:tcPr marL="85725" marR="73025" marT="97155" marB="0" anchor="ctr"/>
                </a:tc>
                <a:tc>
                  <a:txBody>
                    <a:bodyPr/>
                    <a:lstStyle/>
                    <a:p>
                      <a:pPr marL="0" marR="0">
                        <a:lnSpc>
                          <a:spcPct val="115000"/>
                        </a:lnSpc>
                        <a:spcBef>
                          <a:spcPts val="0"/>
                        </a:spcBef>
                        <a:spcAft>
                          <a:spcPts val="0"/>
                        </a:spcAft>
                      </a:pPr>
                      <a:r>
                        <a:rPr lang="en-IN" sz="1600" dirty="0">
                          <a:effectLst/>
                        </a:rPr>
                        <a:t>0.782392</a:t>
                      </a:r>
                      <a:endParaRPr lang="en-IN" sz="1100" dirty="0">
                        <a:solidFill>
                          <a:srgbClr val="000000"/>
                        </a:solidFill>
                        <a:effectLst/>
                        <a:latin typeface="Calibri" panose="020F0502020204030204" pitchFamily="34" charset="0"/>
                        <a:ea typeface="Calibri" panose="020F0502020204030204" pitchFamily="34" charset="0"/>
                        <a:cs typeface="Mangal"/>
                      </a:endParaRPr>
                    </a:p>
                  </a:txBody>
                  <a:tcPr marL="85725" marR="73025" marT="97155" marB="0" anchor="ctr"/>
                </a:tc>
              </a:tr>
              <a:tr h="566918">
                <a:tc>
                  <a:txBody>
                    <a:bodyPr/>
                    <a:lstStyle/>
                    <a:p>
                      <a:pPr marL="0" marR="0">
                        <a:lnSpc>
                          <a:spcPct val="115000"/>
                        </a:lnSpc>
                        <a:spcBef>
                          <a:spcPts val="0"/>
                        </a:spcBef>
                        <a:spcAft>
                          <a:spcPts val="0"/>
                        </a:spcAft>
                      </a:pPr>
                      <a:r>
                        <a:rPr lang="en-IN" sz="1600" dirty="0">
                          <a:effectLst/>
                        </a:rPr>
                        <a:t>Lasso Regression</a:t>
                      </a:r>
                      <a:endParaRPr lang="en-IN" sz="1100" dirty="0">
                        <a:solidFill>
                          <a:srgbClr val="000000"/>
                        </a:solidFill>
                        <a:effectLst/>
                        <a:latin typeface="Calibri" panose="020F0502020204030204" pitchFamily="34" charset="0"/>
                        <a:ea typeface="Calibri" panose="020F0502020204030204" pitchFamily="34" charset="0"/>
                        <a:cs typeface="Mangal"/>
                      </a:endParaRPr>
                    </a:p>
                  </a:txBody>
                  <a:tcPr marL="85725" marR="73025" marT="97155" marB="0" anchor="ctr"/>
                </a:tc>
                <a:tc>
                  <a:txBody>
                    <a:bodyPr/>
                    <a:lstStyle/>
                    <a:p>
                      <a:pPr marL="0" marR="0">
                        <a:lnSpc>
                          <a:spcPct val="115000"/>
                        </a:lnSpc>
                        <a:spcBef>
                          <a:spcPts val="0"/>
                        </a:spcBef>
                        <a:spcAft>
                          <a:spcPts val="0"/>
                        </a:spcAft>
                      </a:pPr>
                      <a:r>
                        <a:rPr lang="en-IN" sz="1600" dirty="0">
                          <a:effectLst/>
                        </a:rPr>
                        <a:t>0.780731</a:t>
                      </a:r>
                      <a:endParaRPr lang="en-IN" sz="1100" dirty="0">
                        <a:solidFill>
                          <a:srgbClr val="000000"/>
                        </a:solidFill>
                        <a:effectLst/>
                        <a:latin typeface="Calibri" panose="020F0502020204030204" pitchFamily="34" charset="0"/>
                        <a:ea typeface="Calibri" panose="020F0502020204030204" pitchFamily="34" charset="0"/>
                        <a:cs typeface="Mangal"/>
                      </a:endParaRPr>
                    </a:p>
                  </a:txBody>
                  <a:tcPr marL="85725" marR="73025" marT="97155" marB="0" anchor="ctr"/>
                </a:tc>
                <a:tc>
                  <a:txBody>
                    <a:bodyPr/>
                    <a:lstStyle/>
                    <a:p>
                      <a:pPr marL="0" marR="0">
                        <a:lnSpc>
                          <a:spcPct val="115000"/>
                        </a:lnSpc>
                        <a:spcBef>
                          <a:spcPts val="0"/>
                        </a:spcBef>
                        <a:spcAft>
                          <a:spcPts val="0"/>
                        </a:spcAft>
                      </a:pPr>
                      <a:r>
                        <a:rPr lang="en-IN" sz="1600" dirty="0">
                          <a:effectLst/>
                        </a:rPr>
                        <a:t>0.780769</a:t>
                      </a:r>
                      <a:endParaRPr lang="en-IN" sz="1100" dirty="0">
                        <a:solidFill>
                          <a:srgbClr val="000000"/>
                        </a:solidFill>
                        <a:effectLst/>
                        <a:latin typeface="Calibri" panose="020F0502020204030204" pitchFamily="34" charset="0"/>
                        <a:ea typeface="Calibri" panose="020F0502020204030204" pitchFamily="34" charset="0"/>
                        <a:cs typeface="Mangal"/>
                      </a:endParaRPr>
                    </a:p>
                  </a:txBody>
                  <a:tcPr marL="85725" marR="73025" marT="97155" marB="0" anchor="ctr"/>
                </a:tc>
              </a:tr>
              <a:tr h="566918">
                <a:tc>
                  <a:txBody>
                    <a:bodyPr/>
                    <a:lstStyle/>
                    <a:p>
                      <a:pPr marL="0" marR="0">
                        <a:lnSpc>
                          <a:spcPct val="115000"/>
                        </a:lnSpc>
                        <a:spcBef>
                          <a:spcPts val="0"/>
                        </a:spcBef>
                        <a:spcAft>
                          <a:spcPts val="0"/>
                        </a:spcAft>
                      </a:pPr>
                      <a:r>
                        <a:rPr lang="en-IN" sz="1600" dirty="0">
                          <a:effectLst/>
                        </a:rPr>
                        <a:t>Decision Tree Regression</a:t>
                      </a:r>
                      <a:endParaRPr lang="en-IN" sz="1100" dirty="0">
                        <a:solidFill>
                          <a:srgbClr val="000000"/>
                        </a:solidFill>
                        <a:effectLst/>
                        <a:latin typeface="Calibri" panose="020F0502020204030204" pitchFamily="34" charset="0"/>
                        <a:ea typeface="Calibri" panose="020F0502020204030204" pitchFamily="34" charset="0"/>
                        <a:cs typeface="Mangal"/>
                      </a:endParaRPr>
                    </a:p>
                  </a:txBody>
                  <a:tcPr marL="85725" marR="73025" marT="97155" marB="0" anchor="ctr"/>
                </a:tc>
                <a:tc>
                  <a:txBody>
                    <a:bodyPr/>
                    <a:lstStyle/>
                    <a:p>
                      <a:pPr marL="0" marR="0">
                        <a:lnSpc>
                          <a:spcPct val="115000"/>
                        </a:lnSpc>
                        <a:spcBef>
                          <a:spcPts val="0"/>
                        </a:spcBef>
                        <a:spcAft>
                          <a:spcPts val="0"/>
                        </a:spcAft>
                      </a:pPr>
                      <a:r>
                        <a:rPr lang="en-IN" sz="1600" dirty="0">
                          <a:effectLst/>
                        </a:rPr>
                        <a:t>0.99996</a:t>
                      </a:r>
                      <a:endParaRPr lang="en-IN" sz="1100" dirty="0">
                        <a:solidFill>
                          <a:srgbClr val="000000"/>
                        </a:solidFill>
                        <a:effectLst/>
                        <a:latin typeface="Calibri" panose="020F0502020204030204" pitchFamily="34" charset="0"/>
                        <a:ea typeface="Calibri" panose="020F0502020204030204" pitchFamily="34" charset="0"/>
                        <a:cs typeface="Mangal"/>
                      </a:endParaRPr>
                    </a:p>
                  </a:txBody>
                  <a:tcPr marL="85725" marR="73025" marT="97155" marB="0"/>
                </a:tc>
                <a:tc>
                  <a:txBody>
                    <a:bodyPr/>
                    <a:lstStyle/>
                    <a:p>
                      <a:pPr marL="0" marR="0">
                        <a:lnSpc>
                          <a:spcPct val="115000"/>
                        </a:lnSpc>
                        <a:spcBef>
                          <a:spcPts val="0"/>
                        </a:spcBef>
                        <a:spcAft>
                          <a:spcPts val="0"/>
                        </a:spcAft>
                      </a:pPr>
                      <a:r>
                        <a:rPr lang="en-IN" sz="1600" dirty="0">
                          <a:effectLst/>
                        </a:rPr>
                        <a:t>0.915942</a:t>
                      </a:r>
                      <a:endParaRPr lang="en-IN" sz="1100" dirty="0">
                        <a:solidFill>
                          <a:srgbClr val="000000"/>
                        </a:solidFill>
                        <a:effectLst/>
                        <a:latin typeface="Calibri" panose="020F0502020204030204" pitchFamily="34" charset="0"/>
                        <a:ea typeface="Calibri" panose="020F0502020204030204" pitchFamily="34" charset="0"/>
                        <a:cs typeface="Mangal"/>
                      </a:endParaRPr>
                    </a:p>
                  </a:txBody>
                  <a:tcPr marL="85725" marR="73025" marT="97155" marB="0"/>
                </a:tc>
              </a:tr>
              <a:tr h="566918">
                <a:tc>
                  <a:txBody>
                    <a:bodyPr/>
                    <a:lstStyle/>
                    <a:p>
                      <a:pPr marL="0" marR="0">
                        <a:lnSpc>
                          <a:spcPct val="115000"/>
                        </a:lnSpc>
                        <a:spcBef>
                          <a:spcPts val="0"/>
                        </a:spcBef>
                        <a:spcAft>
                          <a:spcPts val="0"/>
                        </a:spcAft>
                      </a:pPr>
                      <a:r>
                        <a:rPr lang="en-IN" sz="1600" dirty="0">
                          <a:effectLst/>
                        </a:rPr>
                        <a:t>Decision Tree Regression ( with </a:t>
                      </a:r>
                      <a:r>
                        <a:rPr lang="en-IN" sz="1600" dirty="0" err="1">
                          <a:effectLst/>
                        </a:rPr>
                        <a:t>hyperparameters</a:t>
                      </a:r>
                      <a:r>
                        <a:rPr lang="en-IN" sz="1600" dirty="0">
                          <a:effectLst/>
                        </a:rPr>
                        <a:t>)</a:t>
                      </a:r>
                      <a:endParaRPr lang="en-IN" sz="1100" dirty="0">
                        <a:solidFill>
                          <a:srgbClr val="000000"/>
                        </a:solidFill>
                        <a:effectLst/>
                        <a:latin typeface="Calibri" panose="020F0502020204030204" pitchFamily="34" charset="0"/>
                        <a:ea typeface="Calibri" panose="020F0502020204030204" pitchFamily="34" charset="0"/>
                        <a:cs typeface="Mangal"/>
                      </a:endParaRPr>
                    </a:p>
                  </a:txBody>
                  <a:tcPr marL="85725" marR="73025" marT="97155" marB="0" anchor="ctr"/>
                </a:tc>
                <a:tc>
                  <a:txBody>
                    <a:bodyPr/>
                    <a:lstStyle/>
                    <a:p>
                      <a:pPr marL="0" marR="0">
                        <a:lnSpc>
                          <a:spcPct val="115000"/>
                        </a:lnSpc>
                        <a:spcBef>
                          <a:spcPts val="0"/>
                        </a:spcBef>
                        <a:spcAft>
                          <a:spcPts val="0"/>
                        </a:spcAft>
                      </a:pPr>
                      <a:r>
                        <a:rPr lang="en-IN" sz="1600" dirty="0">
                          <a:effectLst/>
                        </a:rPr>
                        <a:t>0.963506</a:t>
                      </a:r>
                      <a:endParaRPr lang="en-IN" sz="1100" dirty="0">
                        <a:solidFill>
                          <a:srgbClr val="000000"/>
                        </a:solidFill>
                        <a:effectLst/>
                        <a:latin typeface="Calibri" panose="020F0502020204030204" pitchFamily="34" charset="0"/>
                        <a:ea typeface="Calibri" panose="020F0502020204030204" pitchFamily="34" charset="0"/>
                        <a:cs typeface="Mangal"/>
                      </a:endParaRPr>
                    </a:p>
                  </a:txBody>
                  <a:tcPr marL="85725" marR="73025" marT="97155" marB="0"/>
                </a:tc>
                <a:tc>
                  <a:txBody>
                    <a:bodyPr/>
                    <a:lstStyle/>
                    <a:p>
                      <a:pPr marL="0" marR="0">
                        <a:lnSpc>
                          <a:spcPct val="115000"/>
                        </a:lnSpc>
                        <a:spcBef>
                          <a:spcPts val="0"/>
                        </a:spcBef>
                        <a:spcAft>
                          <a:spcPts val="0"/>
                        </a:spcAft>
                      </a:pPr>
                      <a:r>
                        <a:rPr lang="en-IN" sz="1600" dirty="0">
                          <a:effectLst/>
                        </a:rPr>
                        <a:t>0.935417</a:t>
                      </a:r>
                      <a:endParaRPr lang="en-IN" sz="1100" dirty="0">
                        <a:solidFill>
                          <a:srgbClr val="000000"/>
                        </a:solidFill>
                        <a:effectLst/>
                        <a:latin typeface="Calibri" panose="020F0502020204030204" pitchFamily="34" charset="0"/>
                        <a:ea typeface="Calibri" panose="020F0502020204030204" pitchFamily="34" charset="0"/>
                        <a:cs typeface="Mangal"/>
                      </a:endParaRPr>
                    </a:p>
                  </a:txBody>
                  <a:tcPr marL="85725" marR="73025" marT="97155" marB="0"/>
                </a:tc>
              </a:tr>
              <a:tr h="566918">
                <a:tc>
                  <a:txBody>
                    <a:bodyPr/>
                    <a:lstStyle/>
                    <a:p>
                      <a:pPr marL="0" marR="0">
                        <a:lnSpc>
                          <a:spcPct val="115000"/>
                        </a:lnSpc>
                        <a:spcBef>
                          <a:spcPts val="0"/>
                        </a:spcBef>
                        <a:spcAft>
                          <a:spcPts val="0"/>
                        </a:spcAft>
                      </a:pPr>
                      <a:r>
                        <a:rPr lang="en-IN" sz="1600" dirty="0">
                          <a:effectLst/>
                        </a:rPr>
                        <a:t>K-Nearest </a:t>
                      </a:r>
                      <a:r>
                        <a:rPr lang="en-IN" sz="1600" dirty="0" err="1">
                          <a:effectLst/>
                        </a:rPr>
                        <a:t>Neighbors</a:t>
                      </a:r>
                      <a:r>
                        <a:rPr lang="en-IN" sz="1600" dirty="0">
                          <a:effectLst/>
                        </a:rPr>
                        <a:t> Regression</a:t>
                      </a:r>
                      <a:endParaRPr lang="en-IN" sz="1100" dirty="0">
                        <a:solidFill>
                          <a:srgbClr val="000000"/>
                        </a:solidFill>
                        <a:effectLst/>
                        <a:latin typeface="Calibri" panose="020F0502020204030204" pitchFamily="34" charset="0"/>
                        <a:ea typeface="Calibri" panose="020F0502020204030204" pitchFamily="34" charset="0"/>
                        <a:cs typeface="Mangal"/>
                      </a:endParaRPr>
                    </a:p>
                  </a:txBody>
                  <a:tcPr marL="85725" marR="73025" marT="97155" marB="0" anchor="ctr"/>
                </a:tc>
                <a:tc>
                  <a:txBody>
                    <a:bodyPr/>
                    <a:lstStyle/>
                    <a:p>
                      <a:pPr marL="0" marR="0">
                        <a:lnSpc>
                          <a:spcPct val="115000"/>
                        </a:lnSpc>
                        <a:spcBef>
                          <a:spcPts val="0"/>
                        </a:spcBef>
                        <a:spcAft>
                          <a:spcPts val="0"/>
                        </a:spcAft>
                      </a:pPr>
                      <a:r>
                        <a:rPr lang="en-IN" sz="1600" dirty="0">
                          <a:effectLst/>
                        </a:rPr>
                        <a:t>0.73722</a:t>
                      </a:r>
                      <a:endParaRPr lang="en-IN" sz="1100" dirty="0">
                        <a:solidFill>
                          <a:srgbClr val="000000"/>
                        </a:solidFill>
                        <a:effectLst/>
                        <a:latin typeface="Calibri" panose="020F0502020204030204" pitchFamily="34" charset="0"/>
                        <a:ea typeface="Calibri" panose="020F0502020204030204" pitchFamily="34" charset="0"/>
                        <a:cs typeface="Mangal"/>
                      </a:endParaRPr>
                    </a:p>
                  </a:txBody>
                  <a:tcPr marL="85725" marR="73025" marT="97155" marB="0"/>
                </a:tc>
                <a:tc>
                  <a:txBody>
                    <a:bodyPr/>
                    <a:lstStyle/>
                    <a:p>
                      <a:pPr marL="0" marR="0">
                        <a:lnSpc>
                          <a:spcPct val="115000"/>
                        </a:lnSpc>
                        <a:spcBef>
                          <a:spcPts val="0"/>
                        </a:spcBef>
                        <a:spcAft>
                          <a:spcPts val="0"/>
                        </a:spcAft>
                      </a:pPr>
                      <a:r>
                        <a:rPr lang="en-IN" sz="1600" dirty="0">
                          <a:effectLst/>
                        </a:rPr>
                        <a:t>0.71665</a:t>
                      </a:r>
                      <a:endParaRPr lang="en-IN" sz="1100" dirty="0">
                        <a:solidFill>
                          <a:srgbClr val="000000"/>
                        </a:solidFill>
                        <a:effectLst/>
                        <a:latin typeface="Calibri" panose="020F0502020204030204" pitchFamily="34" charset="0"/>
                        <a:ea typeface="Calibri" panose="020F0502020204030204" pitchFamily="34" charset="0"/>
                        <a:cs typeface="Mangal"/>
                      </a:endParaRPr>
                    </a:p>
                  </a:txBody>
                  <a:tcPr marL="85725" marR="73025" marT="97155" marB="0"/>
                </a:tc>
              </a:tr>
              <a:tr h="566918">
                <a:tc>
                  <a:txBody>
                    <a:bodyPr/>
                    <a:lstStyle/>
                    <a:p>
                      <a:pPr marL="0" marR="0">
                        <a:lnSpc>
                          <a:spcPct val="115000"/>
                        </a:lnSpc>
                        <a:spcBef>
                          <a:spcPts val="0"/>
                        </a:spcBef>
                        <a:spcAft>
                          <a:spcPts val="0"/>
                        </a:spcAft>
                      </a:pPr>
                      <a:r>
                        <a:rPr lang="en-IN" sz="1600" dirty="0">
                          <a:effectLst/>
                        </a:rPr>
                        <a:t>Random Forest </a:t>
                      </a:r>
                      <a:r>
                        <a:rPr lang="en-IN" sz="1600" dirty="0" err="1">
                          <a:effectLst/>
                        </a:rPr>
                        <a:t>Regressor</a:t>
                      </a:r>
                      <a:endParaRPr lang="en-IN" sz="1100" dirty="0">
                        <a:solidFill>
                          <a:srgbClr val="000000"/>
                        </a:solidFill>
                        <a:effectLst/>
                        <a:latin typeface="Calibri" panose="020F0502020204030204" pitchFamily="34" charset="0"/>
                        <a:ea typeface="Calibri" panose="020F0502020204030204" pitchFamily="34" charset="0"/>
                        <a:cs typeface="Mangal"/>
                      </a:endParaRPr>
                    </a:p>
                  </a:txBody>
                  <a:tcPr marL="85725" marR="73025" marT="97155" marB="0" anchor="ctr"/>
                </a:tc>
                <a:tc>
                  <a:txBody>
                    <a:bodyPr/>
                    <a:lstStyle/>
                    <a:p>
                      <a:pPr marL="0" marR="0">
                        <a:lnSpc>
                          <a:spcPct val="115000"/>
                        </a:lnSpc>
                        <a:spcBef>
                          <a:spcPts val="0"/>
                        </a:spcBef>
                        <a:spcAft>
                          <a:spcPts val="0"/>
                        </a:spcAft>
                      </a:pPr>
                      <a:r>
                        <a:rPr lang="en-IN" sz="1600" dirty="0">
                          <a:effectLst/>
                        </a:rPr>
                        <a:t>0.993783</a:t>
                      </a:r>
                      <a:endParaRPr lang="en-IN" sz="1100" dirty="0">
                        <a:solidFill>
                          <a:srgbClr val="000000"/>
                        </a:solidFill>
                        <a:effectLst/>
                        <a:latin typeface="Calibri" panose="020F0502020204030204" pitchFamily="34" charset="0"/>
                        <a:ea typeface="Calibri" panose="020F0502020204030204" pitchFamily="34" charset="0"/>
                        <a:cs typeface="Mangal"/>
                      </a:endParaRPr>
                    </a:p>
                  </a:txBody>
                  <a:tcPr marL="85725" marR="73025" marT="97155" marB="0"/>
                </a:tc>
                <a:tc>
                  <a:txBody>
                    <a:bodyPr/>
                    <a:lstStyle/>
                    <a:p>
                      <a:pPr marL="0" marR="0">
                        <a:lnSpc>
                          <a:spcPct val="115000"/>
                        </a:lnSpc>
                        <a:spcBef>
                          <a:spcPts val="0"/>
                        </a:spcBef>
                        <a:spcAft>
                          <a:spcPts val="0"/>
                        </a:spcAft>
                      </a:pPr>
                      <a:r>
                        <a:rPr lang="en-IN" sz="1600" dirty="0">
                          <a:effectLst/>
                        </a:rPr>
                        <a:t>0.956520</a:t>
                      </a:r>
                      <a:endParaRPr lang="en-IN" sz="1100" dirty="0">
                        <a:solidFill>
                          <a:srgbClr val="000000"/>
                        </a:solidFill>
                        <a:effectLst/>
                        <a:latin typeface="Calibri" panose="020F0502020204030204" pitchFamily="34" charset="0"/>
                        <a:ea typeface="Calibri" panose="020F0502020204030204" pitchFamily="34" charset="0"/>
                        <a:cs typeface="Mangal"/>
                      </a:endParaRPr>
                    </a:p>
                  </a:txBody>
                  <a:tcPr marL="85725" marR="73025" marT="97155" marB="0"/>
                </a:tc>
              </a:tr>
            </a:tbl>
          </a:graphicData>
        </a:graphic>
      </p:graphicFrame>
      <p:pic>
        <p:nvPicPr>
          <p:cNvPr id="4" name="Picture 3"/>
          <p:cNvPicPr/>
          <p:nvPr/>
        </p:nvPicPr>
        <p:blipFill>
          <a:blip r:embed="rId2"/>
          <a:stretch>
            <a:fillRect/>
          </a:stretch>
        </p:blipFill>
        <p:spPr>
          <a:xfrm>
            <a:off x="11280450" y="131032"/>
            <a:ext cx="811850" cy="629544"/>
          </a:xfrm>
          <a:prstGeom prst="rect">
            <a:avLst/>
          </a:prstGeom>
        </p:spPr>
      </p:pic>
    </p:spTree>
    <p:extLst>
      <p:ext uri="{BB962C8B-B14F-4D97-AF65-F5344CB8AC3E}">
        <p14:creationId xmlns:p14="http://schemas.microsoft.com/office/powerpoint/2010/main" val="301903799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sz="6700" b="1" dirty="0">
                <a:solidFill>
                  <a:srgbClr val="C00000"/>
                </a:solidFill>
                <a:latin typeface="Times New Roman" panose="02020603050405020304" pitchFamily="18" charset="0"/>
                <a:cs typeface="Times New Roman" panose="02020603050405020304" pitchFamily="18" charset="0"/>
              </a:rPr>
              <a:t>Content</a:t>
            </a:r>
            <a:r>
              <a:rPr lang="en-IN" b="1" dirty="0"/>
              <a:t/>
            </a:r>
            <a:br>
              <a:rPr lang="en-IN" b="1" dirty="0"/>
            </a:br>
            <a:endParaRPr lang="en-IN" dirty="0"/>
          </a:p>
        </p:txBody>
      </p:sp>
      <p:sp>
        <p:nvSpPr>
          <p:cNvPr id="3" name="Content Placeholder 2"/>
          <p:cNvSpPr>
            <a:spLocks noGrp="1"/>
          </p:cNvSpPr>
          <p:nvPr>
            <p:ph idx="1"/>
          </p:nvPr>
        </p:nvSpPr>
        <p:spPr/>
        <p:txBody>
          <a:bodyPr/>
          <a:lstStyle/>
          <a:p>
            <a:pPr marL="514350" indent="-514350">
              <a:buFont typeface="+mj-lt"/>
              <a:buAutoNum type="arabicPeriod"/>
            </a:pPr>
            <a:r>
              <a:rPr lang="en-IN" b="1" dirty="0"/>
              <a:t>Problem Statement</a:t>
            </a:r>
            <a:endParaRPr lang="en-IN" dirty="0"/>
          </a:p>
          <a:p>
            <a:pPr marL="514350" lvl="0" indent="-514350" fontAlgn="base">
              <a:buFont typeface="+mj-lt"/>
              <a:buAutoNum type="arabicPeriod"/>
            </a:pPr>
            <a:r>
              <a:rPr lang="en-IN" b="1" dirty="0"/>
              <a:t>Data Summary</a:t>
            </a:r>
            <a:endParaRPr lang="en-IN" dirty="0"/>
          </a:p>
          <a:p>
            <a:pPr marL="514350" lvl="0" indent="-514350" fontAlgn="base">
              <a:buFont typeface="+mj-lt"/>
              <a:buAutoNum type="arabicPeriod"/>
            </a:pPr>
            <a:r>
              <a:rPr lang="en-IN" b="1" dirty="0"/>
              <a:t>Data </a:t>
            </a:r>
            <a:r>
              <a:rPr lang="en-IN" b="1" dirty="0" err="1"/>
              <a:t>Preprocessing</a:t>
            </a:r>
            <a:endParaRPr lang="en-IN" dirty="0"/>
          </a:p>
          <a:p>
            <a:pPr marL="514350" lvl="0" indent="-514350" fontAlgn="base">
              <a:buFont typeface="+mj-lt"/>
              <a:buAutoNum type="arabicPeriod"/>
            </a:pPr>
            <a:r>
              <a:rPr lang="en-IN" b="1" dirty="0"/>
              <a:t>Exploratory Data Analysis</a:t>
            </a:r>
            <a:endParaRPr lang="en-IN" dirty="0"/>
          </a:p>
          <a:p>
            <a:pPr marL="514350" lvl="0" indent="-514350" fontAlgn="base">
              <a:buFont typeface="+mj-lt"/>
              <a:buAutoNum type="arabicPeriod"/>
            </a:pPr>
            <a:r>
              <a:rPr lang="en-IN" b="1" dirty="0"/>
              <a:t>Feature Engineering</a:t>
            </a:r>
            <a:endParaRPr lang="en-IN" dirty="0"/>
          </a:p>
          <a:p>
            <a:pPr marL="514350" lvl="0" indent="-514350" fontAlgn="base">
              <a:buFont typeface="+mj-lt"/>
              <a:buAutoNum type="arabicPeriod"/>
            </a:pPr>
            <a:r>
              <a:rPr lang="en-IN" b="1" dirty="0"/>
              <a:t>Model Implementation</a:t>
            </a:r>
            <a:endParaRPr lang="en-IN" dirty="0"/>
          </a:p>
          <a:p>
            <a:pPr marL="514350" lvl="0" indent="-514350" fontAlgn="base">
              <a:buFont typeface="+mj-lt"/>
              <a:buAutoNum type="arabicPeriod"/>
            </a:pPr>
            <a:r>
              <a:rPr lang="en-IN" b="1" dirty="0"/>
              <a:t>Conclusion</a:t>
            </a:r>
            <a:endParaRPr lang="en-IN" dirty="0"/>
          </a:p>
          <a:p>
            <a:endParaRPr lang="en-IN" dirty="0"/>
          </a:p>
        </p:txBody>
      </p:sp>
      <p:pic>
        <p:nvPicPr>
          <p:cNvPr id="4" name="Picture 3"/>
          <p:cNvPicPr/>
          <p:nvPr/>
        </p:nvPicPr>
        <p:blipFill>
          <a:blip r:embed="rId2"/>
          <a:stretch>
            <a:fillRect/>
          </a:stretch>
        </p:blipFill>
        <p:spPr>
          <a:xfrm>
            <a:off x="11280450" y="131032"/>
            <a:ext cx="811850" cy="629544"/>
          </a:xfrm>
          <a:prstGeom prst="rect">
            <a:avLst/>
          </a:prstGeom>
        </p:spPr>
      </p:pic>
    </p:spTree>
    <p:extLst>
      <p:ext uri="{BB962C8B-B14F-4D97-AF65-F5344CB8AC3E}">
        <p14:creationId xmlns:p14="http://schemas.microsoft.com/office/powerpoint/2010/main" val="334478917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IN" b="1" dirty="0">
                <a:solidFill>
                  <a:srgbClr val="C00000"/>
                </a:solidFill>
                <a:latin typeface="Times New Roman" panose="02020603050405020304" pitchFamily="18" charset="0"/>
                <a:cs typeface="Times New Roman" panose="02020603050405020304" pitchFamily="18" charset="0"/>
              </a:rPr>
              <a:t>Insights from Random Forest </a:t>
            </a:r>
            <a:r>
              <a:rPr lang="en-IN" b="1" dirty="0" err="1">
                <a:solidFill>
                  <a:srgbClr val="C00000"/>
                </a:solidFill>
                <a:latin typeface="Times New Roman" panose="02020603050405020304" pitchFamily="18" charset="0"/>
                <a:cs typeface="Times New Roman" panose="02020603050405020304" pitchFamily="18" charset="0"/>
              </a:rPr>
              <a:t>Regressor</a:t>
            </a:r>
            <a:r>
              <a:rPr lang="en-IN" b="1" dirty="0">
                <a:solidFill>
                  <a:srgbClr val="C00000"/>
                </a:solidFill>
                <a:latin typeface="Times New Roman" panose="02020603050405020304" pitchFamily="18" charset="0"/>
                <a:cs typeface="Times New Roman" panose="02020603050405020304" pitchFamily="18" charset="0"/>
              </a:rPr>
              <a:t> </a:t>
            </a:r>
          </a:p>
        </p:txBody>
      </p:sp>
      <p:sp>
        <p:nvSpPr>
          <p:cNvPr id="3" name="Content Placeholder 2"/>
          <p:cNvSpPr>
            <a:spLocks noGrp="1"/>
          </p:cNvSpPr>
          <p:nvPr>
            <p:ph idx="1"/>
          </p:nvPr>
        </p:nvSpPr>
        <p:spPr>
          <a:xfrm>
            <a:off x="838199" y="1825625"/>
            <a:ext cx="5272043" cy="4662978"/>
          </a:xfrm>
        </p:spPr>
        <p:txBody>
          <a:bodyPr>
            <a:normAutofit fontScale="92500" lnSpcReduction="10000"/>
          </a:bodyPr>
          <a:lstStyle/>
          <a:p>
            <a:r>
              <a:rPr lang="en-IN" dirty="0">
                <a:latin typeface="+mj-lt"/>
              </a:rPr>
              <a:t>Predictions from random forest model are very close to actual values in our X dataset as we have good score.</a:t>
            </a:r>
          </a:p>
          <a:p>
            <a:r>
              <a:rPr lang="en-IN" dirty="0">
                <a:latin typeface="+mj-lt"/>
              </a:rPr>
              <a:t>The figure shows actual values, predicted &amp; the difference between them respectively.</a:t>
            </a:r>
          </a:p>
          <a:p>
            <a:r>
              <a:rPr lang="en-IN" dirty="0">
                <a:latin typeface="+mj-lt"/>
              </a:rPr>
              <a:t>Since this is Sales prediction MAE is a good metric.</a:t>
            </a:r>
          </a:p>
          <a:p>
            <a:r>
              <a:rPr lang="en-IN" dirty="0">
                <a:latin typeface="+mj-lt"/>
              </a:rPr>
              <a:t>We’re getting Mean Absolute Error ~ $ 380</a:t>
            </a:r>
          </a:p>
          <a:p>
            <a:r>
              <a:rPr lang="en-IN" dirty="0">
                <a:latin typeface="+mj-lt"/>
              </a:rPr>
              <a:t>And MAPE of 5.65%  </a:t>
            </a:r>
          </a:p>
          <a:p>
            <a:endParaRPr lang="en-IN" dirty="0">
              <a:latin typeface="+mj-lt"/>
            </a:endParaRPr>
          </a:p>
        </p:txBody>
      </p:sp>
      <p:pic>
        <p:nvPicPr>
          <p:cNvPr id="4" name="Picture 3"/>
          <p:cNvPicPr/>
          <p:nvPr/>
        </p:nvPicPr>
        <p:blipFill>
          <a:blip r:embed="rId2"/>
          <a:stretch>
            <a:fillRect/>
          </a:stretch>
        </p:blipFill>
        <p:spPr>
          <a:xfrm>
            <a:off x="11280450" y="131032"/>
            <a:ext cx="811850" cy="629544"/>
          </a:xfrm>
          <a:prstGeom prst="rect">
            <a:avLst/>
          </a:prstGeom>
        </p:spPr>
      </p:pic>
      <p:pic>
        <p:nvPicPr>
          <p:cNvPr id="5" name="Picture 4"/>
          <p:cNvPicPr/>
          <p:nvPr/>
        </p:nvPicPr>
        <p:blipFill>
          <a:blip r:embed="rId3"/>
          <a:stretch>
            <a:fillRect/>
          </a:stretch>
        </p:blipFill>
        <p:spPr>
          <a:xfrm>
            <a:off x="6255521" y="1825625"/>
            <a:ext cx="4839174" cy="4662978"/>
          </a:xfrm>
          <a:prstGeom prst="rect">
            <a:avLst/>
          </a:prstGeom>
        </p:spPr>
      </p:pic>
    </p:spTree>
    <p:extLst>
      <p:ext uri="{BB962C8B-B14F-4D97-AF65-F5344CB8AC3E}">
        <p14:creationId xmlns:p14="http://schemas.microsoft.com/office/powerpoint/2010/main" val="355059348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IN" sz="5400" b="1" dirty="0">
                <a:solidFill>
                  <a:srgbClr val="C00000"/>
                </a:solidFill>
                <a:latin typeface="Times New Roman" panose="02020603050405020304" pitchFamily="18" charset="0"/>
                <a:cs typeface="Times New Roman" panose="02020603050405020304" pitchFamily="18" charset="0"/>
              </a:rPr>
              <a:t>Feature Importance </a:t>
            </a:r>
            <a:br>
              <a:rPr lang="en-IN" sz="5400" b="1" dirty="0">
                <a:solidFill>
                  <a:srgbClr val="C00000"/>
                </a:solidFill>
                <a:latin typeface="Times New Roman" panose="02020603050405020304" pitchFamily="18" charset="0"/>
                <a:cs typeface="Times New Roman" panose="02020603050405020304" pitchFamily="18" charset="0"/>
              </a:rPr>
            </a:br>
            <a:endParaRPr lang="en-IN" sz="5400" dirty="0">
              <a:solidFill>
                <a:srgbClr val="C00000"/>
              </a:solidFill>
              <a:latin typeface="Times New Roman" panose="02020603050405020304" pitchFamily="18" charset="0"/>
              <a:cs typeface="Times New Roman" panose="02020603050405020304" pitchFamily="18" charset="0"/>
            </a:endParaRPr>
          </a:p>
        </p:txBody>
      </p:sp>
      <p:pic>
        <p:nvPicPr>
          <p:cNvPr id="4" name="Picture 3"/>
          <p:cNvPicPr/>
          <p:nvPr/>
        </p:nvPicPr>
        <p:blipFill>
          <a:blip r:embed="rId2"/>
          <a:stretch>
            <a:fillRect/>
          </a:stretch>
        </p:blipFill>
        <p:spPr>
          <a:xfrm>
            <a:off x="11280450" y="131032"/>
            <a:ext cx="811850" cy="629544"/>
          </a:xfrm>
          <a:prstGeom prst="rect">
            <a:avLst/>
          </a:prstGeom>
        </p:spPr>
      </p:pic>
      <p:pic>
        <p:nvPicPr>
          <p:cNvPr id="5" name="Picture 4"/>
          <p:cNvPicPr/>
          <p:nvPr/>
        </p:nvPicPr>
        <p:blipFill>
          <a:blip r:embed="rId3"/>
          <a:stretch>
            <a:fillRect/>
          </a:stretch>
        </p:blipFill>
        <p:spPr>
          <a:xfrm>
            <a:off x="838200" y="1606609"/>
            <a:ext cx="9408920" cy="4893572"/>
          </a:xfrm>
          <a:prstGeom prst="rect">
            <a:avLst/>
          </a:prstGeom>
        </p:spPr>
      </p:pic>
    </p:spTree>
    <p:extLst>
      <p:ext uri="{BB962C8B-B14F-4D97-AF65-F5344CB8AC3E}">
        <p14:creationId xmlns:p14="http://schemas.microsoft.com/office/powerpoint/2010/main" val="129840608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445804"/>
            <a:ext cx="10515600" cy="1325563"/>
          </a:xfrm>
        </p:spPr>
        <p:txBody>
          <a:bodyPr>
            <a:noAutofit/>
          </a:bodyPr>
          <a:lstStyle/>
          <a:p>
            <a:r>
              <a:rPr lang="en-IN" sz="6000" b="1" dirty="0">
                <a:solidFill>
                  <a:srgbClr val="C00000"/>
                </a:solidFill>
                <a:latin typeface="Times New Roman" panose="02020603050405020304" pitchFamily="18" charset="0"/>
                <a:cs typeface="Times New Roman" panose="02020603050405020304" pitchFamily="18" charset="0"/>
              </a:rPr>
              <a:t>Conclusion</a:t>
            </a:r>
            <a:br>
              <a:rPr lang="en-IN" sz="6000" b="1" dirty="0">
                <a:solidFill>
                  <a:srgbClr val="C00000"/>
                </a:solidFill>
                <a:latin typeface="Times New Roman" panose="02020603050405020304" pitchFamily="18" charset="0"/>
                <a:cs typeface="Times New Roman" panose="02020603050405020304" pitchFamily="18" charset="0"/>
              </a:rPr>
            </a:br>
            <a:endParaRPr lang="en-IN" sz="6000" dirty="0">
              <a:solidFill>
                <a:srgbClr val="C00000"/>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normAutofit/>
          </a:bodyPr>
          <a:lstStyle/>
          <a:p>
            <a:r>
              <a:rPr lang="en-IN" sz="3600" b="1" i="1" dirty="0"/>
              <a:t>Our model shows that Customers, Competition distance, Store type are some of the most important features in our sales prediction. We need to focus on these aspects to maximize our profits for the next 6 </a:t>
            </a:r>
            <a:r>
              <a:rPr lang="en-IN" sz="3600" b="1" i="1" dirty="0" smtClean="0"/>
              <a:t>weeks.</a:t>
            </a:r>
            <a:endParaRPr lang="en-IN" sz="3600" dirty="0"/>
          </a:p>
        </p:txBody>
      </p:sp>
      <p:pic>
        <p:nvPicPr>
          <p:cNvPr id="4" name="Picture 3"/>
          <p:cNvPicPr/>
          <p:nvPr/>
        </p:nvPicPr>
        <p:blipFill>
          <a:blip r:embed="rId2"/>
          <a:stretch>
            <a:fillRect/>
          </a:stretch>
        </p:blipFill>
        <p:spPr>
          <a:xfrm>
            <a:off x="11280450" y="131032"/>
            <a:ext cx="811850" cy="629544"/>
          </a:xfrm>
          <a:prstGeom prst="rect">
            <a:avLst/>
          </a:prstGeom>
        </p:spPr>
      </p:pic>
    </p:spTree>
    <p:extLst>
      <p:ext uri="{BB962C8B-B14F-4D97-AF65-F5344CB8AC3E}">
        <p14:creationId xmlns:p14="http://schemas.microsoft.com/office/powerpoint/2010/main" val="67696350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9166" y="2649197"/>
            <a:ext cx="7313775" cy="2314530"/>
          </a:xfrm>
        </p:spPr>
        <p:txBody>
          <a:bodyPr>
            <a:noAutofit/>
          </a:bodyPr>
          <a:lstStyle/>
          <a:p>
            <a:r>
              <a:rPr lang="en-IN" sz="11500" dirty="0">
                <a:solidFill>
                  <a:srgbClr val="C00000"/>
                </a:solidFill>
                <a:latin typeface="Times New Roman" panose="02020603050405020304" pitchFamily="18" charset="0"/>
                <a:cs typeface="Times New Roman" panose="02020603050405020304" pitchFamily="18" charset="0"/>
              </a:rPr>
              <a:t>Thank you</a:t>
            </a:r>
            <a:br>
              <a:rPr lang="en-IN" sz="11500" dirty="0">
                <a:solidFill>
                  <a:srgbClr val="C00000"/>
                </a:solidFill>
                <a:latin typeface="Times New Roman" panose="02020603050405020304" pitchFamily="18" charset="0"/>
                <a:cs typeface="Times New Roman" panose="02020603050405020304" pitchFamily="18" charset="0"/>
              </a:rPr>
            </a:br>
            <a:endParaRPr lang="en-IN" sz="11500" dirty="0">
              <a:solidFill>
                <a:srgbClr val="C00000"/>
              </a:solidFill>
              <a:latin typeface="Times New Roman" panose="02020603050405020304" pitchFamily="18" charset="0"/>
              <a:cs typeface="Times New Roman" panose="02020603050405020304" pitchFamily="18" charset="0"/>
            </a:endParaRPr>
          </a:p>
        </p:txBody>
      </p:sp>
      <p:pic>
        <p:nvPicPr>
          <p:cNvPr id="4" name="Picture 3"/>
          <p:cNvPicPr/>
          <p:nvPr/>
        </p:nvPicPr>
        <p:blipFill>
          <a:blip r:embed="rId2"/>
          <a:stretch>
            <a:fillRect/>
          </a:stretch>
        </p:blipFill>
        <p:spPr>
          <a:xfrm>
            <a:off x="11280450" y="131032"/>
            <a:ext cx="811850" cy="629544"/>
          </a:xfrm>
          <a:prstGeom prst="rect">
            <a:avLst/>
          </a:prstGeom>
        </p:spPr>
      </p:pic>
    </p:spTree>
    <p:extLst>
      <p:ext uri="{BB962C8B-B14F-4D97-AF65-F5344CB8AC3E}">
        <p14:creationId xmlns:p14="http://schemas.microsoft.com/office/powerpoint/2010/main" val="44099006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solidFill>
                  <a:srgbClr val="C00000"/>
                </a:solidFill>
                <a:latin typeface="Times New Roman" panose="02020603050405020304" pitchFamily="18" charset="0"/>
                <a:cs typeface="Times New Roman" panose="02020603050405020304" pitchFamily="18" charset="0"/>
              </a:rPr>
              <a:t>Problem Statement</a:t>
            </a:r>
            <a:br>
              <a:rPr lang="en-IN" b="1" dirty="0">
                <a:solidFill>
                  <a:srgbClr val="C00000"/>
                </a:solidFill>
                <a:latin typeface="Times New Roman" panose="02020603050405020304" pitchFamily="18" charset="0"/>
                <a:cs typeface="Times New Roman" panose="02020603050405020304" pitchFamily="18" charset="0"/>
              </a:rPr>
            </a:br>
            <a:endParaRPr lang="en-IN" dirty="0">
              <a:solidFill>
                <a:srgbClr val="C00000"/>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838200" y="1825625"/>
            <a:ext cx="10515600" cy="2250719"/>
          </a:xfrm>
        </p:spPr>
        <p:txBody>
          <a:bodyPr/>
          <a:lstStyle/>
          <a:p>
            <a:pPr marL="514350" lvl="0" indent="-514350">
              <a:buFont typeface="+mj-lt"/>
              <a:buAutoNum type="arabicPeriod"/>
            </a:pPr>
            <a:r>
              <a:rPr lang="en-IN" b="1" dirty="0" err="1"/>
              <a:t>Rossmann</a:t>
            </a:r>
            <a:r>
              <a:rPr lang="en-IN" b="1" dirty="0"/>
              <a:t> operates over 3000 drug stores in 7 European countries.</a:t>
            </a:r>
            <a:endParaRPr lang="en-IN" dirty="0"/>
          </a:p>
          <a:p>
            <a:pPr marL="514350" indent="-514350">
              <a:buFont typeface="+mj-lt"/>
              <a:buAutoNum type="arabicPeriod"/>
            </a:pPr>
            <a:r>
              <a:rPr lang="en-IN" b="1" dirty="0"/>
              <a:t>Provided with historical sales data for 1,115 </a:t>
            </a:r>
            <a:r>
              <a:rPr lang="en-IN" b="1" dirty="0" err="1"/>
              <a:t>Rossmann</a:t>
            </a:r>
            <a:r>
              <a:rPr lang="en-IN" b="1" dirty="0"/>
              <a:t> stores. The sales are influenced by many parameters and  task is to forecast the "Sales" for 6 weeks in </a:t>
            </a:r>
            <a:r>
              <a:rPr lang="en-IN" b="1" dirty="0" smtClean="0"/>
              <a:t>advance.</a:t>
            </a:r>
            <a:endParaRPr lang="en-IN" dirty="0"/>
          </a:p>
        </p:txBody>
      </p:sp>
      <p:pic>
        <p:nvPicPr>
          <p:cNvPr id="4" name="Picture 3"/>
          <p:cNvPicPr/>
          <p:nvPr/>
        </p:nvPicPr>
        <p:blipFill>
          <a:blip r:embed="rId2"/>
          <a:stretch>
            <a:fillRect/>
          </a:stretch>
        </p:blipFill>
        <p:spPr>
          <a:xfrm>
            <a:off x="11280450" y="139578"/>
            <a:ext cx="811850" cy="629544"/>
          </a:xfrm>
          <a:prstGeom prst="rect">
            <a:avLst/>
          </a:prstGeom>
        </p:spPr>
      </p:pic>
      <p:pic>
        <p:nvPicPr>
          <p:cNvPr id="8" name="Picture 7"/>
          <p:cNvPicPr/>
          <p:nvPr/>
        </p:nvPicPr>
        <p:blipFill>
          <a:blip r:embed="rId3"/>
          <a:stretch>
            <a:fillRect/>
          </a:stretch>
        </p:blipFill>
        <p:spPr>
          <a:xfrm>
            <a:off x="1341690" y="4142914"/>
            <a:ext cx="8639798" cy="2589213"/>
          </a:xfrm>
          <a:prstGeom prst="rect">
            <a:avLst/>
          </a:prstGeom>
        </p:spPr>
      </p:pic>
    </p:spTree>
    <p:extLst>
      <p:ext uri="{BB962C8B-B14F-4D97-AF65-F5344CB8AC3E}">
        <p14:creationId xmlns:p14="http://schemas.microsoft.com/office/powerpoint/2010/main" val="61624513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IN" sz="4800" b="1" dirty="0">
                <a:solidFill>
                  <a:srgbClr val="C00000"/>
                </a:solidFill>
                <a:latin typeface="Times New Roman" panose="02020603050405020304" pitchFamily="18" charset="0"/>
                <a:cs typeface="Times New Roman" panose="02020603050405020304" pitchFamily="18" charset="0"/>
              </a:rPr>
              <a:t>Data Summary</a:t>
            </a:r>
            <a:br>
              <a:rPr lang="en-IN" sz="4800" b="1" dirty="0">
                <a:solidFill>
                  <a:srgbClr val="C00000"/>
                </a:solidFill>
                <a:latin typeface="Times New Roman" panose="02020603050405020304" pitchFamily="18" charset="0"/>
                <a:cs typeface="Times New Roman" panose="02020603050405020304" pitchFamily="18" charset="0"/>
              </a:rPr>
            </a:br>
            <a:endParaRPr lang="en-IN" sz="4800" dirty="0">
              <a:solidFill>
                <a:srgbClr val="C00000"/>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838200" y="3614869"/>
            <a:ext cx="10515600" cy="2999575"/>
          </a:xfrm>
        </p:spPr>
        <p:txBody>
          <a:bodyPr>
            <a:normAutofit fontScale="85000" lnSpcReduction="10000"/>
          </a:bodyPr>
          <a:lstStyle/>
          <a:p>
            <a:pPr marL="514350" lvl="0" indent="-514350" fontAlgn="base">
              <a:lnSpc>
                <a:spcPct val="80000"/>
              </a:lnSpc>
              <a:buFont typeface="+mj-lt"/>
              <a:buAutoNum type="arabicPeriod"/>
            </a:pPr>
            <a:r>
              <a:rPr lang="en-IN" b="1" dirty="0">
                <a:latin typeface="+mj-lt"/>
              </a:rPr>
              <a:t>Customer : - </a:t>
            </a:r>
            <a:r>
              <a:rPr lang="en-IN" dirty="0">
                <a:latin typeface="+mj-lt"/>
              </a:rPr>
              <a:t>The number of customers on a given day in a store.</a:t>
            </a:r>
          </a:p>
          <a:p>
            <a:pPr marL="514350" lvl="0" indent="-514350" fontAlgn="base">
              <a:lnSpc>
                <a:spcPct val="80000"/>
              </a:lnSpc>
              <a:buFont typeface="+mj-lt"/>
              <a:buAutoNum type="arabicPeriod"/>
            </a:pPr>
            <a:r>
              <a:rPr lang="en-IN" b="1" dirty="0">
                <a:latin typeface="+mj-lt"/>
              </a:rPr>
              <a:t>Date :- </a:t>
            </a:r>
            <a:r>
              <a:rPr lang="en-IN" dirty="0">
                <a:latin typeface="+mj-lt"/>
              </a:rPr>
              <a:t>Showing dates for observations.</a:t>
            </a:r>
          </a:p>
          <a:p>
            <a:pPr marL="514350" lvl="0" indent="-514350" fontAlgn="base">
              <a:lnSpc>
                <a:spcPct val="80000"/>
              </a:lnSpc>
              <a:buFont typeface="+mj-lt"/>
              <a:buAutoNum type="arabicPeriod"/>
            </a:pPr>
            <a:r>
              <a:rPr lang="en-IN" b="1" dirty="0" smtClean="0">
                <a:latin typeface="+mj-lt"/>
              </a:rPr>
              <a:t>State</a:t>
            </a:r>
            <a:r>
              <a:rPr lang="en-IN" dirty="0" smtClean="0">
                <a:latin typeface="+mj-lt"/>
              </a:rPr>
              <a:t> </a:t>
            </a:r>
            <a:r>
              <a:rPr lang="en-IN" b="1" dirty="0">
                <a:latin typeface="+mj-lt"/>
              </a:rPr>
              <a:t>Holiday</a:t>
            </a:r>
            <a:r>
              <a:rPr lang="en-IN" dirty="0">
                <a:latin typeface="+mj-lt"/>
              </a:rPr>
              <a:t> </a:t>
            </a:r>
            <a:r>
              <a:rPr lang="en-IN" b="1" dirty="0">
                <a:latin typeface="+mj-lt"/>
              </a:rPr>
              <a:t>:- </a:t>
            </a:r>
            <a:r>
              <a:rPr lang="en-IN" dirty="0">
                <a:latin typeface="+mj-lt"/>
              </a:rPr>
              <a:t>Indicating a state holiday.</a:t>
            </a:r>
          </a:p>
          <a:p>
            <a:pPr marL="514350" lvl="0" indent="-514350" fontAlgn="base">
              <a:lnSpc>
                <a:spcPct val="80000"/>
              </a:lnSpc>
              <a:buFont typeface="+mj-lt"/>
              <a:buAutoNum type="arabicPeriod"/>
            </a:pPr>
            <a:r>
              <a:rPr lang="en-IN" b="1" dirty="0">
                <a:latin typeface="+mj-lt"/>
              </a:rPr>
              <a:t>Store Type </a:t>
            </a:r>
            <a:r>
              <a:rPr lang="en-IN" dirty="0">
                <a:latin typeface="+mj-lt"/>
              </a:rPr>
              <a:t>: Differentiate between 4 different store models (</a:t>
            </a:r>
            <a:r>
              <a:rPr lang="en-IN" dirty="0" err="1">
                <a:latin typeface="+mj-lt"/>
              </a:rPr>
              <a:t>a,b,c,d</a:t>
            </a:r>
            <a:r>
              <a:rPr lang="en-IN" dirty="0">
                <a:latin typeface="+mj-lt"/>
              </a:rPr>
              <a:t>).</a:t>
            </a:r>
          </a:p>
          <a:p>
            <a:pPr marL="514350" lvl="0" indent="-514350" fontAlgn="base">
              <a:buFont typeface="+mj-lt"/>
              <a:buAutoNum type="arabicPeriod"/>
            </a:pPr>
            <a:r>
              <a:rPr lang="en-IN" b="1" dirty="0">
                <a:latin typeface="+mj-lt"/>
              </a:rPr>
              <a:t>Assortment</a:t>
            </a:r>
            <a:r>
              <a:rPr lang="en-IN" dirty="0">
                <a:latin typeface="+mj-lt"/>
              </a:rPr>
              <a:t> : Describes an assortment level </a:t>
            </a:r>
            <a:r>
              <a:rPr lang="en-IN" dirty="0" err="1">
                <a:latin typeface="+mj-lt"/>
              </a:rPr>
              <a:t>i.e</a:t>
            </a:r>
            <a:r>
              <a:rPr lang="en-IN" dirty="0">
                <a:latin typeface="+mj-lt"/>
              </a:rPr>
              <a:t> a : basic, b : extra and c : extended.</a:t>
            </a:r>
          </a:p>
          <a:p>
            <a:pPr marL="514350" lvl="0" indent="-514350" fontAlgn="base">
              <a:lnSpc>
                <a:spcPct val="80000"/>
              </a:lnSpc>
              <a:buFont typeface="+mj-lt"/>
              <a:buAutoNum type="arabicPeriod"/>
            </a:pPr>
            <a:r>
              <a:rPr lang="en-IN" b="1" dirty="0">
                <a:latin typeface="+mj-lt"/>
              </a:rPr>
              <a:t>Competition Distance </a:t>
            </a:r>
            <a:r>
              <a:rPr lang="en-IN" dirty="0">
                <a:latin typeface="+mj-lt"/>
              </a:rPr>
              <a:t>: Distance in meters to the nearest competition store</a:t>
            </a:r>
            <a:r>
              <a:rPr lang="en-IN" dirty="0" smtClean="0">
                <a:latin typeface="+mj-lt"/>
              </a:rPr>
              <a:t>.</a:t>
            </a:r>
          </a:p>
          <a:p>
            <a:pPr marL="514350" indent="-514350" fontAlgn="base">
              <a:lnSpc>
                <a:spcPct val="80000"/>
              </a:lnSpc>
              <a:buFont typeface="+mj-lt"/>
              <a:buAutoNum type="arabicPeriod"/>
            </a:pPr>
            <a:r>
              <a:rPr lang="en-IN" b="1" dirty="0">
                <a:latin typeface="+mj-lt"/>
              </a:rPr>
              <a:t>Promo</a:t>
            </a:r>
            <a:r>
              <a:rPr lang="en-IN" dirty="0">
                <a:latin typeface="+mj-lt"/>
              </a:rPr>
              <a:t> :-  Indicates whether a store is running a promo on that day.</a:t>
            </a:r>
          </a:p>
          <a:p>
            <a:pPr marL="514350" lvl="0" indent="-514350" fontAlgn="base">
              <a:lnSpc>
                <a:spcPct val="80000"/>
              </a:lnSpc>
              <a:buFont typeface="+mj-lt"/>
              <a:buAutoNum type="arabicPeriod"/>
            </a:pPr>
            <a:endParaRPr lang="en-IN" dirty="0">
              <a:latin typeface="+mj-lt"/>
            </a:endParaRPr>
          </a:p>
          <a:p>
            <a:pPr marL="514350" indent="-514350">
              <a:buFont typeface="+mj-lt"/>
              <a:buAutoNum type="arabicPeriod"/>
            </a:pPr>
            <a:endParaRPr lang="en-IN" dirty="0">
              <a:latin typeface="+mj-lt"/>
            </a:endParaRPr>
          </a:p>
        </p:txBody>
      </p:sp>
      <p:pic>
        <p:nvPicPr>
          <p:cNvPr id="4" name="Picture 3"/>
          <p:cNvPicPr/>
          <p:nvPr/>
        </p:nvPicPr>
        <p:blipFill>
          <a:blip r:embed="rId2"/>
          <a:stretch>
            <a:fillRect/>
          </a:stretch>
        </p:blipFill>
        <p:spPr>
          <a:xfrm>
            <a:off x="11280450" y="131032"/>
            <a:ext cx="811850" cy="629544"/>
          </a:xfrm>
          <a:prstGeom prst="rect">
            <a:avLst/>
          </a:prstGeom>
        </p:spPr>
      </p:pic>
      <p:sp>
        <p:nvSpPr>
          <p:cNvPr id="11" name="Rectangle 10"/>
          <p:cNvSpPr/>
          <p:nvPr/>
        </p:nvSpPr>
        <p:spPr>
          <a:xfrm>
            <a:off x="838200" y="1266754"/>
            <a:ext cx="10314062" cy="2527680"/>
          </a:xfrm>
          <a:prstGeom prst="rect">
            <a:avLst/>
          </a:prstGeom>
        </p:spPr>
        <p:txBody>
          <a:bodyPr wrap="square">
            <a:spAutoFit/>
          </a:bodyPr>
          <a:lstStyle/>
          <a:p>
            <a:pPr marL="197485" marR="0" indent="-6350">
              <a:lnSpc>
                <a:spcPct val="102000"/>
              </a:lnSpc>
              <a:spcBef>
                <a:spcPts val="0"/>
              </a:spcBef>
              <a:spcAft>
                <a:spcPts val="745"/>
              </a:spcAft>
            </a:pPr>
            <a:r>
              <a:rPr lang="en-IN" sz="2400" dirty="0" smtClean="0">
                <a:solidFill>
                  <a:srgbClr val="134F5C"/>
                </a:solidFill>
                <a:effectLst/>
                <a:ea typeface="Arial" panose="020B0604020202020204" pitchFamily="34" charset="0"/>
                <a:cs typeface="Times New Roman" panose="02020603050405020304" pitchFamily="18" charset="0"/>
              </a:rPr>
              <a:t>We have two datasets. </a:t>
            </a:r>
            <a:r>
              <a:rPr lang="en-IN" sz="2400" dirty="0" err="1" smtClean="0">
                <a:solidFill>
                  <a:srgbClr val="134F5C"/>
                </a:solidFill>
                <a:effectLst/>
                <a:ea typeface="Arial" panose="020B0604020202020204" pitchFamily="34" charset="0"/>
                <a:cs typeface="Times New Roman" panose="02020603050405020304" pitchFamily="18" charset="0"/>
              </a:rPr>
              <a:t>Rossman</a:t>
            </a:r>
            <a:r>
              <a:rPr lang="en-IN" sz="2400" dirty="0" smtClean="0">
                <a:solidFill>
                  <a:srgbClr val="134F5C"/>
                </a:solidFill>
                <a:effectLst/>
                <a:ea typeface="Arial" panose="020B0604020202020204" pitchFamily="34" charset="0"/>
                <a:cs typeface="Times New Roman" panose="02020603050405020304" pitchFamily="18" charset="0"/>
              </a:rPr>
              <a:t> store data is for years 2013, 2014 and 2015 With 10,17,209 observations on 9 variables. Store data with 1115 observations on 10 variables </a:t>
            </a:r>
          </a:p>
          <a:p>
            <a:pPr marL="197485" marR="0" indent="-6350">
              <a:lnSpc>
                <a:spcPct val="102000"/>
              </a:lnSpc>
              <a:spcBef>
                <a:spcPts val="0"/>
              </a:spcBef>
              <a:spcAft>
                <a:spcPts val="745"/>
              </a:spcAft>
            </a:pPr>
            <a:endParaRPr lang="en-IN" sz="2400" dirty="0" smtClean="0">
              <a:solidFill>
                <a:srgbClr val="134F5C"/>
              </a:solidFill>
              <a:effectLst/>
              <a:ea typeface="Arial" panose="020B0604020202020204" pitchFamily="34" charset="0"/>
              <a:cs typeface="Times New Roman" panose="02020603050405020304" pitchFamily="18" charset="0"/>
            </a:endParaRPr>
          </a:p>
          <a:p>
            <a:pPr marL="197485" marR="0" indent="-6350">
              <a:lnSpc>
                <a:spcPct val="102000"/>
              </a:lnSpc>
              <a:spcBef>
                <a:spcPts val="0"/>
              </a:spcBef>
              <a:spcAft>
                <a:spcPts val="745"/>
              </a:spcAft>
            </a:pPr>
            <a:r>
              <a:rPr lang="en-IN" sz="2400" b="1" dirty="0" err="1" smtClean="0">
                <a:solidFill>
                  <a:srgbClr val="134F5C"/>
                </a:solidFill>
                <a:ea typeface="Arial" panose="020B0604020202020204" pitchFamily="34" charset="0"/>
                <a:cs typeface="Times New Roman" panose="02020603050405020304" pitchFamily="18" charset="0"/>
              </a:rPr>
              <a:t>Someimportant</a:t>
            </a:r>
            <a:r>
              <a:rPr lang="en-IN" sz="2400" b="1" dirty="0" smtClean="0">
                <a:solidFill>
                  <a:srgbClr val="134F5C"/>
                </a:solidFill>
                <a:ea typeface="Arial" panose="020B0604020202020204" pitchFamily="34" charset="0"/>
                <a:cs typeface="Times New Roman" panose="02020603050405020304" pitchFamily="18" charset="0"/>
              </a:rPr>
              <a:t> </a:t>
            </a:r>
            <a:r>
              <a:rPr lang="en-IN" sz="2400" b="1" dirty="0" smtClean="0">
                <a:solidFill>
                  <a:srgbClr val="134F5C"/>
                </a:solidFill>
                <a:effectLst/>
                <a:ea typeface="Arial" panose="020B0604020202020204" pitchFamily="34" charset="0"/>
                <a:cs typeface="Times New Roman" panose="02020603050405020304" pitchFamily="18" charset="0"/>
              </a:rPr>
              <a:t> Features are </a:t>
            </a:r>
            <a:r>
              <a:rPr lang="en-IN" sz="2400" dirty="0" smtClean="0">
                <a:solidFill>
                  <a:srgbClr val="134F5C"/>
                </a:solidFill>
                <a:effectLst/>
                <a:ea typeface="Arial" panose="020B0604020202020204" pitchFamily="34" charset="0"/>
                <a:cs typeface="Times New Roman" panose="02020603050405020304" pitchFamily="18" charset="0"/>
              </a:rPr>
              <a:t>:-</a:t>
            </a:r>
          </a:p>
          <a:p>
            <a:pPr marL="197485" marR="0" indent="-6350">
              <a:lnSpc>
                <a:spcPct val="102000"/>
              </a:lnSpc>
              <a:spcBef>
                <a:spcPts val="0"/>
              </a:spcBef>
              <a:spcAft>
                <a:spcPts val="745"/>
              </a:spcAft>
            </a:pPr>
            <a:r>
              <a:rPr lang="en-IN" b="1" dirty="0" smtClean="0">
                <a:solidFill>
                  <a:srgbClr val="134F5C"/>
                </a:solidFill>
                <a:effectLst/>
                <a:latin typeface="Arial" panose="020B0604020202020204" pitchFamily="34" charset="0"/>
                <a:ea typeface="Arial" panose="020B0604020202020204" pitchFamily="34" charset="0"/>
              </a:rPr>
              <a:t>  </a:t>
            </a:r>
            <a:endParaRPr lang="en-IN" sz="1200" dirty="0">
              <a:solidFill>
                <a:srgbClr val="000000"/>
              </a:solidFill>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227976221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1647" y="219846"/>
            <a:ext cx="10515600" cy="1325563"/>
          </a:xfrm>
        </p:spPr>
        <p:txBody>
          <a:bodyPr>
            <a:noAutofit/>
          </a:bodyPr>
          <a:lstStyle/>
          <a:p>
            <a:r>
              <a:rPr lang="en-IN" sz="4800" b="1" dirty="0">
                <a:solidFill>
                  <a:srgbClr val="C00000"/>
                </a:solidFill>
                <a:latin typeface="Times New Roman" panose="02020603050405020304" pitchFamily="18" charset="0"/>
                <a:cs typeface="Times New Roman" panose="02020603050405020304" pitchFamily="18" charset="0"/>
              </a:rPr>
              <a:t>Data </a:t>
            </a:r>
            <a:r>
              <a:rPr lang="en-IN" sz="4800" b="1" dirty="0" err="1">
                <a:solidFill>
                  <a:srgbClr val="C00000"/>
                </a:solidFill>
                <a:latin typeface="Times New Roman" panose="02020603050405020304" pitchFamily="18" charset="0"/>
                <a:cs typeface="Times New Roman" panose="02020603050405020304" pitchFamily="18" charset="0"/>
              </a:rPr>
              <a:t>Preprocessing</a:t>
            </a:r>
            <a:r>
              <a:rPr lang="en-IN" sz="4800" b="1" dirty="0">
                <a:solidFill>
                  <a:srgbClr val="C00000"/>
                </a:solidFill>
                <a:latin typeface="Times New Roman" panose="02020603050405020304" pitchFamily="18" charset="0"/>
                <a:cs typeface="Times New Roman" panose="02020603050405020304" pitchFamily="18" charset="0"/>
              </a:rPr>
              <a:t/>
            </a:r>
            <a:br>
              <a:rPr lang="en-IN" sz="4800" b="1" dirty="0">
                <a:solidFill>
                  <a:srgbClr val="C00000"/>
                </a:solidFill>
                <a:latin typeface="Times New Roman" panose="02020603050405020304" pitchFamily="18" charset="0"/>
                <a:cs typeface="Times New Roman" panose="02020603050405020304" pitchFamily="18" charset="0"/>
              </a:rPr>
            </a:br>
            <a:endParaRPr lang="en-IN" sz="4800" dirty="0">
              <a:solidFill>
                <a:srgbClr val="C00000"/>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41647" y="1141962"/>
            <a:ext cx="10515600" cy="1319227"/>
          </a:xfrm>
        </p:spPr>
        <p:txBody>
          <a:bodyPr>
            <a:normAutofit fontScale="77500" lnSpcReduction="20000"/>
          </a:bodyPr>
          <a:lstStyle/>
          <a:p>
            <a:r>
              <a:rPr lang="en-IN" dirty="0">
                <a:latin typeface="+mj-lt"/>
              </a:rPr>
              <a:t>Columns having &gt;30% null values are dropped.</a:t>
            </a:r>
          </a:p>
          <a:p>
            <a:r>
              <a:rPr lang="en-IN" dirty="0">
                <a:latin typeface="+mj-lt"/>
              </a:rPr>
              <a:t>Null values in ‘Competition Distance’ are imputed with median of feature.</a:t>
            </a:r>
          </a:p>
          <a:p>
            <a:r>
              <a:rPr lang="en-IN" dirty="0">
                <a:latin typeface="+mj-lt"/>
              </a:rPr>
              <a:t>Removing those stores observations that are temporarily closed (~ 17.3K) &amp; stores generating zero sales</a:t>
            </a:r>
          </a:p>
        </p:txBody>
      </p:sp>
      <p:pic>
        <p:nvPicPr>
          <p:cNvPr id="4" name="Picture 3"/>
          <p:cNvPicPr/>
          <p:nvPr/>
        </p:nvPicPr>
        <p:blipFill>
          <a:blip r:embed="rId2"/>
          <a:stretch>
            <a:fillRect/>
          </a:stretch>
        </p:blipFill>
        <p:spPr>
          <a:xfrm>
            <a:off x="11280450" y="131032"/>
            <a:ext cx="811850" cy="629544"/>
          </a:xfrm>
          <a:prstGeom prst="rect">
            <a:avLst/>
          </a:prstGeom>
        </p:spPr>
      </p:pic>
      <p:pic>
        <p:nvPicPr>
          <p:cNvPr id="5" name="Picture 4"/>
          <p:cNvPicPr/>
          <p:nvPr/>
        </p:nvPicPr>
        <p:blipFill>
          <a:blip r:embed="rId3"/>
          <a:stretch>
            <a:fillRect/>
          </a:stretch>
        </p:blipFill>
        <p:spPr>
          <a:xfrm>
            <a:off x="1803164" y="2461189"/>
            <a:ext cx="7088632" cy="4282482"/>
          </a:xfrm>
          <a:prstGeom prst="rect">
            <a:avLst/>
          </a:prstGeom>
        </p:spPr>
      </p:pic>
    </p:spTree>
    <p:extLst>
      <p:ext uri="{BB962C8B-B14F-4D97-AF65-F5344CB8AC3E}">
        <p14:creationId xmlns:p14="http://schemas.microsoft.com/office/powerpoint/2010/main" val="340827897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IN" sz="5400" b="1" dirty="0">
                <a:solidFill>
                  <a:srgbClr val="C00000"/>
                </a:solidFill>
                <a:latin typeface="Times New Roman" panose="02020603050405020304" pitchFamily="18" charset="0"/>
                <a:cs typeface="Times New Roman" panose="02020603050405020304" pitchFamily="18" charset="0"/>
              </a:rPr>
              <a:t>Exploratory Data Analysis</a:t>
            </a:r>
            <a:br>
              <a:rPr lang="en-IN" sz="5400" b="1" dirty="0">
                <a:solidFill>
                  <a:srgbClr val="C00000"/>
                </a:solidFill>
                <a:latin typeface="Times New Roman" panose="02020603050405020304" pitchFamily="18" charset="0"/>
                <a:cs typeface="Times New Roman" panose="02020603050405020304" pitchFamily="18" charset="0"/>
              </a:rPr>
            </a:br>
            <a:endParaRPr lang="en-IN" sz="5400" dirty="0">
              <a:solidFill>
                <a:srgbClr val="C00000"/>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838200" y="1572816"/>
            <a:ext cx="10515600" cy="703930"/>
          </a:xfrm>
        </p:spPr>
        <p:txBody>
          <a:bodyPr/>
          <a:lstStyle/>
          <a:p>
            <a:r>
              <a:rPr lang="en-IN" dirty="0"/>
              <a:t>Sales are normally distributed with slightly right tail skewed</a:t>
            </a:r>
          </a:p>
        </p:txBody>
      </p:sp>
      <p:pic>
        <p:nvPicPr>
          <p:cNvPr id="4" name="Picture 3"/>
          <p:cNvPicPr/>
          <p:nvPr/>
        </p:nvPicPr>
        <p:blipFill>
          <a:blip r:embed="rId2"/>
          <a:stretch>
            <a:fillRect/>
          </a:stretch>
        </p:blipFill>
        <p:spPr>
          <a:xfrm>
            <a:off x="11280450" y="131032"/>
            <a:ext cx="811850" cy="629544"/>
          </a:xfrm>
          <a:prstGeom prst="rect">
            <a:avLst/>
          </a:prstGeom>
        </p:spPr>
      </p:pic>
      <p:pic>
        <p:nvPicPr>
          <p:cNvPr id="5" name="Picture 4"/>
          <p:cNvPicPr/>
          <p:nvPr/>
        </p:nvPicPr>
        <p:blipFill>
          <a:blip r:embed="rId3"/>
          <a:stretch>
            <a:fillRect/>
          </a:stretch>
        </p:blipFill>
        <p:spPr>
          <a:xfrm>
            <a:off x="1529697" y="2626705"/>
            <a:ext cx="8050139" cy="3663000"/>
          </a:xfrm>
          <a:prstGeom prst="rect">
            <a:avLst/>
          </a:prstGeom>
        </p:spPr>
      </p:pic>
    </p:spTree>
    <p:extLst>
      <p:ext uri="{BB962C8B-B14F-4D97-AF65-F5344CB8AC3E}">
        <p14:creationId xmlns:p14="http://schemas.microsoft.com/office/powerpoint/2010/main" val="268079127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IN" sz="4800" b="1" dirty="0">
                <a:solidFill>
                  <a:srgbClr val="C00000"/>
                </a:solidFill>
                <a:latin typeface="Times New Roman" panose="02020603050405020304" pitchFamily="18" charset="0"/>
                <a:cs typeface="Times New Roman" panose="02020603050405020304" pitchFamily="18" charset="0"/>
              </a:rPr>
              <a:t>EDA (contd..)</a:t>
            </a:r>
            <a:br>
              <a:rPr lang="en-IN" sz="4800" b="1" dirty="0">
                <a:solidFill>
                  <a:srgbClr val="C00000"/>
                </a:solidFill>
                <a:latin typeface="Times New Roman" panose="02020603050405020304" pitchFamily="18" charset="0"/>
                <a:cs typeface="Times New Roman" panose="02020603050405020304" pitchFamily="18" charset="0"/>
              </a:rPr>
            </a:br>
            <a:endParaRPr lang="en-IN" sz="4800" dirty="0">
              <a:solidFill>
                <a:srgbClr val="C00000"/>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838200" y="1560705"/>
            <a:ext cx="10515600" cy="550106"/>
          </a:xfrm>
        </p:spPr>
        <p:txBody>
          <a:bodyPr/>
          <a:lstStyle/>
          <a:p>
            <a:r>
              <a:rPr lang="en-IN" dirty="0"/>
              <a:t> Impact of Promo on sales </a:t>
            </a:r>
          </a:p>
        </p:txBody>
      </p:sp>
      <p:pic>
        <p:nvPicPr>
          <p:cNvPr id="4" name="Picture 3"/>
          <p:cNvPicPr/>
          <p:nvPr/>
        </p:nvPicPr>
        <p:blipFill>
          <a:blip r:embed="rId2"/>
          <a:stretch>
            <a:fillRect/>
          </a:stretch>
        </p:blipFill>
        <p:spPr>
          <a:xfrm>
            <a:off x="11280450" y="131032"/>
            <a:ext cx="811850" cy="629544"/>
          </a:xfrm>
          <a:prstGeom prst="rect">
            <a:avLst/>
          </a:prstGeom>
        </p:spPr>
      </p:pic>
      <p:pic>
        <p:nvPicPr>
          <p:cNvPr id="5" name="Picture 4"/>
          <p:cNvPicPr/>
          <p:nvPr/>
        </p:nvPicPr>
        <p:blipFill>
          <a:blip r:embed="rId3"/>
          <a:stretch>
            <a:fillRect/>
          </a:stretch>
        </p:blipFill>
        <p:spPr>
          <a:xfrm>
            <a:off x="1837346" y="2826194"/>
            <a:ext cx="7110100" cy="3736975"/>
          </a:xfrm>
          <a:prstGeom prst="rect">
            <a:avLst/>
          </a:prstGeom>
        </p:spPr>
      </p:pic>
    </p:spTree>
    <p:extLst>
      <p:ext uri="{BB962C8B-B14F-4D97-AF65-F5344CB8AC3E}">
        <p14:creationId xmlns:p14="http://schemas.microsoft.com/office/powerpoint/2010/main" val="271797060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47223"/>
            <a:ext cx="10515600" cy="1325563"/>
          </a:xfrm>
        </p:spPr>
        <p:txBody>
          <a:bodyPr>
            <a:noAutofit/>
          </a:bodyPr>
          <a:lstStyle/>
          <a:p>
            <a:r>
              <a:rPr lang="en-IN" sz="5400" b="1" dirty="0">
                <a:solidFill>
                  <a:srgbClr val="C00000"/>
                </a:solidFill>
                <a:latin typeface="Times New Roman" panose="02020603050405020304" pitchFamily="18" charset="0"/>
                <a:cs typeface="Times New Roman" panose="02020603050405020304" pitchFamily="18" charset="0"/>
              </a:rPr>
              <a:t>EDA (contd..)</a:t>
            </a:r>
            <a:br>
              <a:rPr lang="en-IN" sz="5400" b="1" dirty="0">
                <a:solidFill>
                  <a:srgbClr val="C00000"/>
                </a:solidFill>
                <a:latin typeface="Times New Roman" panose="02020603050405020304" pitchFamily="18" charset="0"/>
                <a:cs typeface="Times New Roman" panose="02020603050405020304" pitchFamily="18" charset="0"/>
              </a:rPr>
            </a:br>
            <a:endParaRPr lang="en-IN" sz="5400" dirty="0">
              <a:solidFill>
                <a:srgbClr val="C00000"/>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764850" y="1643834"/>
            <a:ext cx="10515600" cy="490285"/>
          </a:xfrm>
        </p:spPr>
        <p:txBody>
          <a:bodyPr/>
          <a:lstStyle/>
          <a:p>
            <a:r>
              <a:rPr lang="en-IN" dirty="0"/>
              <a:t>Day Wise trends in Sales</a:t>
            </a:r>
          </a:p>
        </p:txBody>
      </p:sp>
      <p:pic>
        <p:nvPicPr>
          <p:cNvPr id="4" name="Picture 3"/>
          <p:cNvPicPr/>
          <p:nvPr/>
        </p:nvPicPr>
        <p:blipFill>
          <a:blip r:embed="rId2"/>
          <a:stretch>
            <a:fillRect/>
          </a:stretch>
        </p:blipFill>
        <p:spPr>
          <a:xfrm>
            <a:off x="11280450" y="131032"/>
            <a:ext cx="811850" cy="629544"/>
          </a:xfrm>
          <a:prstGeom prst="rect">
            <a:avLst/>
          </a:prstGeom>
        </p:spPr>
      </p:pic>
      <p:pic>
        <p:nvPicPr>
          <p:cNvPr id="5" name="Picture 4"/>
          <p:cNvPicPr/>
          <p:nvPr/>
        </p:nvPicPr>
        <p:blipFill>
          <a:blip r:embed="rId3"/>
          <a:stretch>
            <a:fillRect/>
          </a:stretch>
        </p:blipFill>
        <p:spPr>
          <a:xfrm>
            <a:off x="1358782" y="2401368"/>
            <a:ext cx="8656889" cy="4262048"/>
          </a:xfrm>
          <a:prstGeom prst="rect">
            <a:avLst/>
          </a:prstGeom>
        </p:spPr>
      </p:pic>
    </p:spTree>
    <p:extLst>
      <p:ext uri="{BB962C8B-B14F-4D97-AF65-F5344CB8AC3E}">
        <p14:creationId xmlns:p14="http://schemas.microsoft.com/office/powerpoint/2010/main" val="426863348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IN" sz="5400" dirty="0">
                <a:solidFill>
                  <a:srgbClr val="C00000"/>
                </a:solidFill>
                <a:latin typeface="Times New Roman" panose="02020603050405020304" pitchFamily="18" charset="0"/>
                <a:cs typeface="Times New Roman" panose="02020603050405020304" pitchFamily="18" charset="0"/>
              </a:rPr>
              <a:t>EDA (contd..)</a:t>
            </a:r>
            <a:br>
              <a:rPr lang="en-IN" sz="5400" dirty="0">
                <a:solidFill>
                  <a:srgbClr val="C00000"/>
                </a:solidFill>
                <a:latin typeface="Times New Roman" panose="02020603050405020304" pitchFamily="18" charset="0"/>
                <a:cs typeface="Times New Roman" panose="02020603050405020304" pitchFamily="18" charset="0"/>
              </a:rPr>
            </a:br>
            <a:endParaRPr lang="en-IN" sz="5400" dirty="0">
              <a:solidFill>
                <a:srgbClr val="C00000"/>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764850" y="1419908"/>
            <a:ext cx="10515600" cy="541560"/>
          </a:xfrm>
        </p:spPr>
        <p:txBody>
          <a:bodyPr/>
          <a:lstStyle/>
          <a:p>
            <a:r>
              <a:rPr lang="en-IN" dirty="0" err="1"/>
              <a:t>Heatmap</a:t>
            </a:r>
            <a:r>
              <a:rPr lang="en-IN" dirty="0"/>
              <a:t> for merged dataset</a:t>
            </a:r>
          </a:p>
        </p:txBody>
      </p:sp>
      <p:pic>
        <p:nvPicPr>
          <p:cNvPr id="4" name="Picture 3"/>
          <p:cNvPicPr/>
          <p:nvPr/>
        </p:nvPicPr>
        <p:blipFill>
          <a:blip r:embed="rId2"/>
          <a:stretch>
            <a:fillRect/>
          </a:stretch>
        </p:blipFill>
        <p:spPr>
          <a:xfrm>
            <a:off x="11280450" y="131032"/>
            <a:ext cx="811850" cy="629544"/>
          </a:xfrm>
          <a:prstGeom prst="rect">
            <a:avLst/>
          </a:prstGeom>
        </p:spPr>
      </p:pic>
      <p:pic>
        <p:nvPicPr>
          <p:cNvPr id="6" name="Picture 5"/>
          <p:cNvPicPr/>
          <p:nvPr/>
        </p:nvPicPr>
        <p:blipFill>
          <a:blip r:embed="rId3"/>
          <a:stretch>
            <a:fillRect/>
          </a:stretch>
        </p:blipFill>
        <p:spPr>
          <a:xfrm>
            <a:off x="1384419" y="2038834"/>
            <a:ext cx="8701081" cy="4639704"/>
          </a:xfrm>
          <a:prstGeom prst="rect">
            <a:avLst/>
          </a:prstGeom>
        </p:spPr>
      </p:pic>
    </p:spTree>
    <p:extLst>
      <p:ext uri="{BB962C8B-B14F-4D97-AF65-F5344CB8AC3E}">
        <p14:creationId xmlns:p14="http://schemas.microsoft.com/office/powerpoint/2010/main" val="144177498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47</TotalTime>
  <Words>643</Words>
  <Application>Microsoft Office PowerPoint</Application>
  <PresentationFormat>Widescreen</PresentationFormat>
  <Paragraphs>100</Paragraphs>
  <Slides>23</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23</vt:i4>
      </vt:variant>
    </vt:vector>
  </HeadingPairs>
  <TitlesOfParts>
    <vt:vector size="29" baseType="lpstr">
      <vt:lpstr>Arial</vt:lpstr>
      <vt:lpstr>Calibri</vt:lpstr>
      <vt:lpstr>Calibri Light</vt:lpstr>
      <vt:lpstr>Mangal</vt:lpstr>
      <vt:lpstr>Times New Roman</vt:lpstr>
      <vt:lpstr>Office Theme</vt:lpstr>
      <vt:lpstr>Capstone Project </vt:lpstr>
      <vt:lpstr>Content </vt:lpstr>
      <vt:lpstr>Problem Statement </vt:lpstr>
      <vt:lpstr>Data Summary </vt:lpstr>
      <vt:lpstr>Data Preprocessing </vt:lpstr>
      <vt:lpstr>Exploratory Data Analysis </vt:lpstr>
      <vt:lpstr>EDA (contd..) </vt:lpstr>
      <vt:lpstr>EDA (contd..) </vt:lpstr>
      <vt:lpstr>EDA (contd..) </vt:lpstr>
      <vt:lpstr> EDA (contd..) </vt:lpstr>
      <vt:lpstr>EDA (contd..) </vt:lpstr>
      <vt:lpstr>EDA (contd..) </vt:lpstr>
      <vt:lpstr>EDA (contd..) </vt:lpstr>
      <vt:lpstr>EDA (contd..) </vt:lpstr>
      <vt:lpstr>EDA (contd..) </vt:lpstr>
      <vt:lpstr>EDA (summary) </vt:lpstr>
      <vt:lpstr>Feature Engineering </vt:lpstr>
      <vt:lpstr>Models Implemented  </vt:lpstr>
      <vt:lpstr>Model Evaluation  </vt:lpstr>
      <vt:lpstr>Insights from Random Forest Regressor </vt:lpstr>
      <vt:lpstr>Feature Importance  </vt:lpstr>
      <vt:lpstr>Conclusion </vt:lpstr>
      <vt:lpstr>Thank you </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Capstone Project</dc:title>
  <dc:creator>Vajahat</dc:creator>
  <cp:lastModifiedBy>Vajahat</cp:lastModifiedBy>
  <cp:revision>7</cp:revision>
  <dcterms:created xsi:type="dcterms:W3CDTF">2023-04-29T16:08:26Z</dcterms:created>
  <dcterms:modified xsi:type="dcterms:W3CDTF">2023-04-29T16:56:26Z</dcterms:modified>
</cp:coreProperties>
</file>